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Montserrat Bold" charset="1" panose="00000800000000000000"/>
      <p:regular r:id="rId24"/>
    </p:embeddedFont>
    <p:embeddedFont>
      <p:font typeface="Montserrat" charset="1" panose="00000500000000000000"/>
      <p:regular r:id="rId25"/>
    </p:embeddedFont>
    <p:embeddedFont>
      <p:font typeface="Montserrat Bold Italics" charset="1" panose="00000800000000000000"/>
      <p:regular r:id="rId26"/>
    </p:embeddedFont>
    <p:embeddedFont>
      <p:font typeface="Montserrat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26.png" Type="http://schemas.openxmlformats.org/officeDocument/2006/relationships/image"/><Relationship Id="rId6" Target="../media/image27.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28.jpeg" Type="http://schemas.openxmlformats.org/officeDocument/2006/relationships/image"/><Relationship Id="rId6" Target="../media/image2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31.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32.jpeg" Type="http://schemas.openxmlformats.org/officeDocument/2006/relationships/image"/><Relationship Id="rId6" Target="../media/image33.jpeg" Type="http://schemas.openxmlformats.org/officeDocument/2006/relationships/image"/><Relationship Id="rId7" Target="../media/image34.jpeg" Type="http://schemas.openxmlformats.org/officeDocument/2006/relationships/image"/><Relationship Id="rId8" Target="../media/image35.jpeg" Type="http://schemas.openxmlformats.org/officeDocument/2006/relationships/image"/><Relationship Id="rId9" Target="../media/image36.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37.jpeg" Type="http://schemas.openxmlformats.org/officeDocument/2006/relationships/image"/><Relationship Id="rId6" Target="../media/image3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39.jpeg" Type="http://schemas.openxmlformats.org/officeDocument/2006/relationships/image"/><Relationship Id="rId6" Target="../media/image4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41.jpeg" Type="http://schemas.openxmlformats.org/officeDocument/2006/relationships/image"/><Relationship Id="rId6" Target="../media/image4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43.png" Type="http://schemas.openxmlformats.org/officeDocument/2006/relationships/image"/><Relationship Id="rId4" Target="../media/image44.svg" Type="http://schemas.openxmlformats.org/officeDocument/2006/relationships/image"/><Relationship Id="rId5" Target="../media/image45.jpeg" Type="http://schemas.openxmlformats.org/officeDocument/2006/relationships/image"/><Relationship Id="rId6" Target="../media/image46.jpeg" Type="http://schemas.openxmlformats.org/officeDocument/2006/relationships/image"/><Relationship Id="rId7" Target="../media/image10.png" Type="http://schemas.openxmlformats.org/officeDocument/2006/relationships/image"/><Relationship Id="rId8" Target="../media/image9.png" Type="http://schemas.openxmlformats.org/officeDocument/2006/relationships/image"/><Relationship Id="rId9" Target="https://github.com/rendybk/finpro_model_masetros"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jpeg" Type="http://schemas.openxmlformats.org/officeDocument/2006/relationships/image"/><Relationship Id="rId4"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 Id="rId5" Target="../media/image15.jpeg" Type="http://schemas.openxmlformats.org/officeDocument/2006/relationships/image"/><Relationship Id="rId6" Target="../media/image1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17.pn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2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2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2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9.png" Type="http://schemas.openxmlformats.org/officeDocument/2006/relationships/image"/><Relationship Id="rId4" Target="../media/image10.png" Type="http://schemas.openxmlformats.org/officeDocument/2006/relationships/image"/><Relationship Id="rId5"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922" t="-51961" r="-35922" b="-51961"/>
            </a:stretch>
          </a:blipFill>
        </p:spPr>
      </p:sp>
      <p:sp>
        <p:nvSpPr>
          <p:cNvPr name="Freeform 3" id="3"/>
          <p:cNvSpPr/>
          <p:nvPr/>
        </p:nvSpPr>
        <p:spPr>
          <a:xfrm flipH="false" flipV="false" rot="0">
            <a:off x="9521895" y="-892696"/>
            <a:ext cx="12120861" cy="12120861"/>
          </a:xfrm>
          <a:custGeom>
            <a:avLst/>
            <a:gdLst/>
            <a:ahLst/>
            <a:cxnLst/>
            <a:rect r="r" b="b" t="t" l="l"/>
            <a:pathLst>
              <a:path h="12120861" w="12120861">
                <a:moveTo>
                  <a:pt x="0" y="0"/>
                </a:moveTo>
                <a:lnTo>
                  <a:pt x="12120861" y="0"/>
                </a:lnTo>
                <a:lnTo>
                  <a:pt x="12120861" y="12120860"/>
                </a:lnTo>
                <a:lnTo>
                  <a:pt x="0" y="121208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1544789"/>
            <a:ext cx="20148627" cy="7245889"/>
            <a:chOff x="0" y="0"/>
            <a:chExt cx="5306634" cy="1908382"/>
          </a:xfrm>
        </p:grpSpPr>
        <p:sp>
          <p:nvSpPr>
            <p:cNvPr name="Freeform 5" id="5"/>
            <p:cNvSpPr/>
            <p:nvPr/>
          </p:nvSpPr>
          <p:spPr>
            <a:xfrm flipH="false" flipV="false" rot="0">
              <a:off x="0" y="0"/>
              <a:ext cx="5306634" cy="1908382"/>
            </a:xfrm>
            <a:custGeom>
              <a:avLst/>
              <a:gdLst/>
              <a:ahLst/>
              <a:cxnLst/>
              <a:rect r="r" b="b" t="t" l="l"/>
              <a:pathLst>
                <a:path h="1908382" w="5306634">
                  <a:moveTo>
                    <a:pt x="0" y="0"/>
                  </a:moveTo>
                  <a:lnTo>
                    <a:pt x="5306634" y="0"/>
                  </a:lnTo>
                  <a:lnTo>
                    <a:pt x="5306634" y="1908382"/>
                  </a:lnTo>
                  <a:lnTo>
                    <a:pt x="0" y="1908382"/>
                  </a:lnTo>
                  <a:close/>
                </a:path>
              </a:pathLst>
            </a:custGeom>
            <a:gradFill rotWithShape="true">
              <a:gsLst>
                <a:gs pos="0">
                  <a:srgbClr val="003A86">
                    <a:alpha val="100000"/>
                  </a:srgbClr>
                </a:gs>
                <a:gs pos="50000">
                  <a:srgbClr val="00132B">
                    <a:alpha val="94000"/>
                  </a:srgbClr>
                </a:gs>
                <a:gs pos="100000">
                  <a:srgbClr val="000034">
                    <a:alpha val="100000"/>
                  </a:srgbClr>
                </a:gs>
              </a:gsLst>
              <a:lin ang="5400000"/>
            </a:gradFill>
          </p:spPr>
        </p:sp>
        <p:sp>
          <p:nvSpPr>
            <p:cNvPr name="TextBox 6" id="6"/>
            <p:cNvSpPr txBox="true"/>
            <p:nvPr/>
          </p:nvSpPr>
          <p:spPr>
            <a:xfrm>
              <a:off x="0" y="-38100"/>
              <a:ext cx="5306634" cy="1946482"/>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514350" y="3745309"/>
            <a:ext cx="9658350" cy="879142"/>
            <a:chOff x="0" y="0"/>
            <a:chExt cx="2543763" cy="231544"/>
          </a:xfrm>
        </p:grpSpPr>
        <p:sp>
          <p:nvSpPr>
            <p:cNvPr name="Freeform 8" id="8"/>
            <p:cNvSpPr/>
            <p:nvPr/>
          </p:nvSpPr>
          <p:spPr>
            <a:xfrm flipH="false" flipV="false" rot="0">
              <a:off x="0" y="0"/>
              <a:ext cx="2543763" cy="231544"/>
            </a:xfrm>
            <a:custGeom>
              <a:avLst/>
              <a:gdLst/>
              <a:ahLst/>
              <a:cxnLst/>
              <a:rect r="r" b="b" t="t" l="l"/>
              <a:pathLst>
                <a:path h="231544" w="2543763">
                  <a:moveTo>
                    <a:pt x="80158" y="0"/>
                  </a:moveTo>
                  <a:lnTo>
                    <a:pt x="2463605" y="0"/>
                  </a:lnTo>
                  <a:cubicBezTo>
                    <a:pt x="2484864" y="0"/>
                    <a:pt x="2505253" y="8445"/>
                    <a:pt x="2520285" y="23478"/>
                  </a:cubicBezTo>
                  <a:cubicBezTo>
                    <a:pt x="2535318" y="38510"/>
                    <a:pt x="2543763" y="58899"/>
                    <a:pt x="2543763" y="80158"/>
                  </a:cubicBezTo>
                  <a:lnTo>
                    <a:pt x="2543763" y="151386"/>
                  </a:lnTo>
                  <a:cubicBezTo>
                    <a:pt x="2543763" y="195656"/>
                    <a:pt x="2507875" y="231544"/>
                    <a:pt x="2463605" y="231544"/>
                  </a:cubicBezTo>
                  <a:lnTo>
                    <a:pt x="80158" y="231544"/>
                  </a:lnTo>
                  <a:cubicBezTo>
                    <a:pt x="58899" y="231544"/>
                    <a:pt x="38510" y="223098"/>
                    <a:pt x="23478" y="208066"/>
                  </a:cubicBezTo>
                  <a:cubicBezTo>
                    <a:pt x="8445" y="193033"/>
                    <a:pt x="0" y="172645"/>
                    <a:pt x="0" y="151386"/>
                  </a:cubicBezTo>
                  <a:lnTo>
                    <a:pt x="0" y="80158"/>
                  </a:lnTo>
                  <a:cubicBezTo>
                    <a:pt x="0" y="58899"/>
                    <a:pt x="8445" y="38510"/>
                    <a:pt x="23478" y="23478"/>
                  </a:cubicBezTo>
                  <a:cubicBezTo>
                    <a:pt x="38510" y="8445"/>
                    <a:pt x="58899" y="0"/>
                    <a:pt x="80158"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9" id="9"/>
            <p:cNvSpPr txBox="true"/>
            <p:nvPr/>
          </p:nvSpPr>
          <p:spPr>
            <a:xfrm>
              <a:off x="0" y="-38100"/>
              <a:ext cx="2543763" cy="269644"/>
            </a:xfrm>
            <a:prstGeom prst="rect">
              <a:avLst/>
            </a:prstGeom>
          </p:spPr>
          <p:txBody>
            <a:bodyPr anchor="ctr" rtlCol="false" tIns="50800" lIns="50800" bIns="50800" rIns="50800"/>
            <a:lstStyle/>
            <a:p>
              <a:pPr algn="ctr">
                <a:lnSpc>
                  <a:spcPts val="2659"/>
                </a:lnSpc>
              </a:pPr>
            </a:p>
          </p:txBody>
        </p:sp>
      </p:grpSp>
      <p:grpSp>
        <p:nvGrpSpPr>
          <p:cNvPr name="Group 10" id="10"/>
          <p:cNvGrpSpPr/>
          <p:nvPr/>
        </p:nvGrpSpPr>
        <p:grpSpPr>
          <a:xfrm rot="0">
            <a:off x="9745001" y="-211337"/>
            <a:ext cx="1347897" cy="1347897"/>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A86">
                    <a:alpha val="100000"/>
                  </a:srgbClr>
                </a:gs>
                <a:gs pos="50000">
                  <a:srgbClr val="00132B">
                    <a:alpha val="94000"/>
                  </a:srgbClr>
                </a:gs>
                <a:gs pos="100000">
                  <a:srgbClr val="000034">
                    <a:alpha val="100000"/>
                  </a:srgbClr>
                </a:gs>
              </a:gsLst>
              <a:lin ang="540000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10737528" y="322937"/>
            <a:ext cx="9689594" cy="9689594"/>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3C7B">
                    <a:alpha val="100000"/>
                  </a:srgbClr>
                </a:gs>
                <a:gs pos="50000">
                  <a:srgbClr val="388016">
                    <a:alpha val="100000"/>
                  </a:srgbClr>
                </a:gs>
                <a:gs pos="100000">
                  <a:srgbClr val="278018">
                    <a:alpha val="46500"/>
                  </a:srgbClr>
                </a:gs>
              </a:gsLst>
              <a:lin ang="2700000"/>
            </a:gradFill>
          </p:spPr>
        </p:sp>
        <p:sp>
          <p:nvSpPr>
            <p:cNvPr name="TextBox 15" id="15"/>
            <p:cNvSpPr txBox="true"/>
            <p:nvPr/>
          </p:nvSpPr>
          <p:spPr>
            <a:xfrm>
              <a:off x="76200" y="38100"/>
              <a:ext cx="660400" cy="698500"/>
            </a:xfrm>
            <a:prstGeom prst="rect">
              <a:avLst/>
            </a:prstGeom>
          </p:spPr>
          <p:txBody>
            <a:bodyPr anchor="ctr" rtlCol="false" tIns="67130" lIns="67130" bIns="67130" rIns="67130"/>
            <a:lstStyle/>
            <a:p>
              <a:pPr algn="ctr">
                <a:lnSpc>
                  <a:spcPts val="2659"/>
                </a:lnSpc>
                <a:spcBef>
                  <a:spcPct val="0"/>
                </a:spcBef>
              </a:pPr>
            </a:p>
          </p:txBody>
        </p:sp>
      </p:grpSp>
      <p:grpSp>
        <p:nvGrpSpPr>
          <p:cNvPr name="Group 16" id="16"/>
          <p:cNvGrpSpPr>
            <a:grpSpLocks noChangeAspect="true"/>
          </p:cNvGrpSpPr>
          <p:nvPr/>
        </p:nvGrpSpPr>
        <p:grpSpPr>
          <a:xfrm rot="0">
            <a:off x="11543073" y="984324"/>
            <a:ext cx="8366819" cy="8366819"/>
            <a:chOff x="0" y="0"/>
            <a:chExt cx="6350000" cy="6350000"/>
          </a:xfrm>
        </p:grpSpPr>
        <p:sp>
          <p:nvSpPr>
            <p:cNvPr name="Freeform 17" id="17"/>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adFill rotWithShape="true">
              <a:gsLst>
                <a:gs pos="0">
                  <a:srgbClr val="003780">
                    <a:alpha val="100000"/>
                  </a:srgbClr>
                </a:gs>
                <a:gs pos="50000">
                  <a:srgbClr val="011F47">
                    <a:alpha val="100000"/>
                  </a:srgbClr>
                </a:gs>
                <a:gs pos="100000">
                  <a:srgbClr val="000029">
                    <a:alpha val="100000"/>
                  </a:srgbClr>
                </a:gs>
              </a:gsLst>
              <a:lin ang="5400000"/>
            </a:gradFill>
          </p:spPr>
        </p:sp>
        <p:sp>
          <p:nvSpPr>
            <p:cNvPr name="Freeform 18" id="18"/>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36858" t="-7095" r="-31880" b="-5829"/>
              </a:stretch>
            </a:blipFill>
          </p:spPr>
        </p:sp>
      </p:grpSp>
      <p:grpSp>
        <p:nvGrpSpPr>
          <p:cNvPr name="Group 19" id="19"/>
          <p:cNvGrpSpPr/>
          <p:nvPr/>
        </p:nvGrpSpPr>
        <p:grpSpPr>
          <a:xfrm rot="5400000">
            <a:off x="2618383" y="9046568"/>
            <a:ext cx="1365720" cy="1365720"/>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443C7B">
                    <a:alpha val="100000"/>
                  </a:srgbClr>
                </a:gs>
                <a:gs pos="50000">
                  <a:srgbClr val="388016">
                    <a:alpha val="100000"/>
                  </a:srgbClr>
                </a:gs>
                <a:gs pos="100000">
                  <a:srgbClr val="278018">
                    <a:alpha val="46500"/>
                  </a:srgbClr>
                </a:gs>
              </a:gsLst>
              <a:lin ang="2700000"/>
            </a:gradFill>
          </p:spPr>
        </p:sp>
        <p:sp>
          <p:nvSpPr>
            <p:cNvPr name="TextBox 21" id="2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290962" y="9258300"/>
            <a:ext cx="1943890" cy="194389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path path="circle">
                <a:fillToRect l="0" r="100000" t="0" b="100000"/>
              </a:path>
              <a:tileRect r="0" l="-100000" b="0" t="-100000"/>
            </a:gradFill>
          </p:spPr>
        </p:sp>
        <p:sp>
          <p:nvSpPr>
            <p:cNvPr name="TextBox 24" id="2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5" id="25"/>
          <p:cNvGrpSpPr/>
          <p:nvPr/>
        </p:nvGrpSpPr>
        <p:grpSpPr>
          <a:xfrm rot="0">
            <a:off x="17109032" y="-807329"/>
            <a:ext cx="1943890" cy="1943890"/>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path path="circle">
                <a:fillToRect l="0" r="100000" t="0" b="100000"/>
              </a:path>
              <a:tileRect r="0" l="-100000" b="0" t="-100000"/>
            </a:gradFill>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8" id="28"/>
          <p:cNvGrpSpPr/>
          <p:nvPr/>
        </p:nvGrpSpPr>
        <p:grpSpPr>
          <a:xfrm rot="0">
            <a:off x="17109032" y="8908217"/>
            <a:ext cx="1322028" cy="1322028"/>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30" id="3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31" id="31"/>
          <p:cNvSpPr/>
          <p:nvPr/>
        </p:nvSpPr>
        <p:spPr>
          <a:xfrm flipH="false" flipV="false" rot="0">
            <a:off x="10181191" y="2739916"/>
            <a:ext cx="785490" cy="358380"/>
          </a:xfrm>
          <a:custGeom>
            <a:avLst/>
            <a:gdLst/>
            <a:ahLst/>
            <a:cxnLst/>
            <a:rect r="r" b="b" t="t" l="l"/>
            <a:pathLst>
              <a:path h="358380" w="785490">
                <a:moveTo>
                  <a:pt x="0" y="0"/>
                </a:moveTo>
                <a:lnTo>
                  <a:pt x="785489" y="0"/>
                </a:lnTo>
                <a:lnTo>
                  <a:pt x="785489" y="358379"/>
                </a:lnTo>
                <a:lnTo>
                  <a:pt x="0" y="3583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7105851" y="7358651"/>
            <a:ext cx="1297857" cy="592147"/>
          </a:xfrm>
          <a:custGeom>
            <a:avLst/>
            <a:gdLst/>
            <a:ahLst/>
            <a:cxnLst/>
            <a:rect r="r" b="b" t="t" l="l"/>
            <a:pathLst>
              <a:path h="592147" w="1297857">
                <a:moveTo>
                  <a:pt x="0" y="0"/>
                </a:moveTo>
                <a:lnTo>
                  <a:pt x="1297857" y="0"/>
                </a:lnTo>
                <a:lnTo>
                  <a:pt x="1297857" y="592148"/>
                </a:lnTo>
                <a:lnTo>
                  <a:pt x="0" y="5921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3" id="33"/>
          <p:cNvSpPr/>
          <p:nvPr/>
        </p:nvSpPr>
        <p:spPr>
          <a:xfrm flipH="false" flipV="false" rot="0">
            <a:off x="352910" y="83320"/>
            <a:ext cx="1168763" cy="1461470"/>
          </a:xfrm>
          <a:custGeom>
            <a:avLst/>
            <a:gdLst/>
            <a:ahLst/>
            <a:cxnLst/>
            <a:rect r="r" b="b" t="t" l="l"/>
            <a:pathLst>
              <a:path h="1461470" w="1168763">
                <a:moveTo>
                  <a:pt x="0" y="0"/>
                </a:moveTo>
                <a:lnTo>
                  <a:pt x="1168764" y="0"/>
                </a:lnTo>
                <a:lnTo>
                  <a:pt x="1168764" y="1461469"/>
                </a:lnTo>
                <a:lnTo>
                  <a:pt x="0" y="1461469"/>
                </a:lnTo>
                <a:lnTo>
                  <a:pt x="0" y="0"/>
                </a:lnTo>
                <a:close/>
              </a:path>
            </a:pathLst>
          </a:custGeom>
          <a:blipFill>
            <a:blip r:embed="rId10"/>
            <a:stretch>
              <a:fillRect l="0" t="0" r="0" b="0"/>
            </a:stretch>
          </a:blipFill>
        </p:spPr>
      </p:sp>
      <p:sp>
        <p:nvSpPr>
          <p:cNvPr name="Freeform 34" id="34"/>
          <p:cNvSpPr/>
          <p:nvPr/>
        </p:nvSpPr>
        <p:spPr>
          <a:xfrm flipH="false" flipV="false" rot="0">
            <a:off x="4487853" y="222268"/>
            <a:ext cx="3010743" cy="1183574"/>
          </a:xfrm>
          <a:custGeom>
            <a:avLst/>
            <a:gdLst/>
            <a:ahLst/>
            <a:cxnLst/>
            <a:rect r="r" b="b" t="t" l="l"/>
            <a:pathLst>
              <a:path h="1183574" w="3010743">
                <a:moveTo>
                  <a:pt x="0" y="0"/>
                </a:moveTo>
                <a:lnTo>
                  <a:pt x="3010743" y="0"/>
                </a:lnTo>
                <a:lnTo>
                  <a:pt x="3010743" y="1183573"/>
                </a:lnTo>
                <a:lnTo>
                  <a:pt x="0" y="1183573"/>
                </a:lnTo>
                <a:lnTo>
                  <a:pt x="0" y="0"/>
                </a:lnTo>
                <a:close/>
              </a:path>
            </a:pathLst>
          </a:custGeom>
          <a:blipFill>
            <a:blip r:embed="rId11"/>
            <a:stretch>
              <a:fillRect l="0" t="0" r="0" b="0"/>
            </a:stretch>
          </a:blipFill>
        </p:spPr>
      </p:sp>
      <p:sp>
        <p:nvSpPr>
          <p:cNvPr name="TextBox 35" id="35"/>
          <p:cNvSpPr txBox="true"/>
          <p:nvPr/>
        </p:nvSpPr>
        <p:spPr>
          <a:xfrm rot="0">
            <a:off x="262667" y="3883331"/>
            <a:ext cx="9811646" cy="695988"/>
          </a:xfrm>
          <a:prstGeom prst="rect">
            <a:avLst/>
          </a:prstGeom>
        </p:spPr>
        <p:txBody>
          <a:bodyPr anchor="t" rtlCol="false" tIns="0" lIns="0" bIns="0" rIns="0">
            <a:spAutoFit/>
          </a:bodyPr>
          <a:lstStyle/>
          <a:p>
            <a:pPr algn="l">
              <a:lnSpc>
                <a:spcPts val="5738"/>
              </a:lnSpc>
            </a:pPr>
            <a:r>
              <a:rPr lang="en-US" sz="4098">
                <a:solidFill>
                  <a:srgbClr val="FFFFFF"/>
                </a:solidFill>
                <a:latin typeface="Montserrat Bold"/>
                <a:ea typeface="Montserrat Bold"/>
                <a:cs typeface="Montserrat Bold"/>
                <a:sym typeface="Montserrat Bold"/>
              </a:rPr>
              <a:t>Final Project Presentation</a:t>
            </a:r>
          </a:p>
        </p:txBody>
      </p:sp>
      <p:sp>
        <p:nvSpPr>
          <p:cNvPr name="TextBox 36" id="36"/>
          <p:cNvSpPr txBox="true"/>
          <p:nvPr/>
        </p:nvSpPr>
        <p:spPr>
          <a:xfrm rot="0">
            <a:off x="430203" y="7384585"/>
            <a:ext cx="3038576" cy="488342"/>
          </a:xfrm>
          <a:prstGeom prst="rect">
            <a:avLst/>
          </a:prstGeom>
        </p:spPr>
        <p:txBody>
          <a:bodyPr anchor="t" rtlCol="false" tIns="0" lIns="0" bIns="0" rIns="0">
            <a:spAutoFit/>
          </a:bodyPr>
          <a:lstStyle/>
          <a:p>
            <a:pPr algn="l">
              <a:lnSpc>
                <a:spcPts val="4058"/>
              </a:lnSpc>
            </a:pPr>
            <a:r>
              <a:rPr lang="en-US" sz="2898">
                <a:solidFill>
                  <a:srgbClr val="FFFFFF"/>
                </a:solidFill>
                <a:latin typeface="Montserrat"/>
                <a:ea typeface="Montserrat"/>
                <a:cs typeface="Montserrat"/>
                <a:sym typeface="Montserrat"/>
              </a:rPr>
              <a:t>Presented By:</a:t>
            </a:r>
          </a:p>
        </p:txBody>
      </p:sp>
      <p:sp>
        <p:nvSpPr>
          <p:cNvPr name="TextBox 37" id="37"/>
          <p:cNvSpPr txBox="true"/>
          <p:nvPr/>
        </p:nvSpPr>
        <p:spPr>
          <a:xfrm rot="0">
            <a:off x="430203" y="7903174"/>
            <a:ext cx="4057650" cy="488342"/>
          </a:xfrm>
          <a:prstGeom prst="rect">
            <a:avLst/>
          </a:prstGeom>
        </p:spPr>
        <p:txBody>
          <a:bodyPr anchor="t" rtlCol="false" tIns="0" lIns="0" bIns="0" rIns="0">
            <a:spAutoFit/>
          </a:bodyPr>
          <a:lstStyle/>
          <a:p>
            <a:pPr algn="l">
              <a:lnSpc>
                <a:spcPts val="4058"/>
              </a:lnSpc>
            </a:pPr>
            <a:r>
              <a:rPr lang="en-US" sz="2898">
                <a:solidFill>
                  <a:srgbClr val="FFFFFF"/>
                </a:solidFill>
                <a:latin typeface="Montserrat Bold"/>
                <a:ea typeface="Montserrat Bold"/>
                <a:cs typeface="Montserrat Bold"/>
                <a:sym typeface="Montserrat Bold"/>
              </a:rPr>
              <a:t>Maestro Team</a:t>
            </a:r>
          </a:p>
        </p:txBody>
      </p:sp>
      <p:sp>
        <p:nvSpPr>
          <p:cNvPr name="TextBox 38" id="38"/>
          <p:cNvSpPr txBox="true"/>
          <p:nvPr/>
        </p:nvSpPr>
        <p:spPr>
          <a:xfrm rot="0">
            <a:off x="1666035" y="621007"/>
            <a:ext cx="3270417" cy="485633"/>
          </a:xfrm>
          <a:prstGeom prst="rect">
            <a:avLst/>
          </a:prstGeom>
        </p:spPr>
        <p:txBody>
          <a:bodyPr anchor="t" rtlCol="false" tIns="0" lIns="0" bIns="0" rIns="0">
            <a:spAutoFit/>
          </a:bodyPr>
          <a:lstStyle/>
          <a:p>
            <a:pPr algn="l">
              <a:lnSpc>
                <a:spcPts val="4058"/>
              </a:lnSpc>
            </a:pPr>
            <a:r>
              <a:rPr lang="en-US" sz="2898">
                <a:solidFill>
                  <a:srgbClr val="000000"/>
                </a:solidFill>
                <a:latin typeface="Montserrat"/>
                <a:ea typeface="Montserrat"/>
                <a:cs typeface="Montserrat"/>
                <a:sym typeface="Montserrat"/>
              </a:rPr>
              <a:t>Maestro Team</a:t>
            </a:r>
          </a:p>
        </p:txBody>
      </p:sp>
      <p:sp>
        <p:nvSpPr>
          <p:cNvPr name="TextBox 39" id="39"/>
          <p:cNvSpPr txBox="true"/>
          <p:nvPr/>
        </p:nvSpPr>
        <p:spPr>
          <a:xfrm rot="0">
            <a:off x="352910" y="4875516"/>
            <a:ext cx="9312294" cy="488342"/>
          </a:xfrm>
          <a:prstGeom prst="rect">
            <a:avLst/>
          </a:prstGeom>
        </p:spPr>
        <p:txBody>
          <a:bodyPr anchor="t" rtlCol="false" tIns="0" lIns="0" bIns="0" rIns="0">
            <a:spAutoFit/>
          </a:bodyPr>
          <a:lstStyle/>
          <a:p>
            <a:pPr algn="l">
              <a:lnSpc>
                <a:spcPts val="4058"/>
              </a:lnSpc>
            </a:pPr>
            <a:r>
              <a:rPr lang="en-US" sz="2898">
                <a:solidFill>
                  <a:srgbClr val="FFFFFF"/>
                </a:solidFill>
                <a:latin typeface="Montserrat Bold Italics"/>
                <a:ea typeface="Montserrat Bold Italics"/>
                <a:cs typeface="Montserrat Bold Italics"/>
                <a:sym typeface="Montserrat Bold Italics"/>
              </a:rPr>
              <a:t>Data : Bank Marketing Target</a:t>
            </a:r>
          </a:p>
        </p:txBody>
      </p:sp>
      <p:grpSp>
        <p:nvGrpSpPr>
          <p:cNvPr name="Group 40" id="40"/>
          <p:cNvGrpSpPr/>
          <p:nvPr/>
        </p:nvGrpSpPr>
        <p:grpSpPr>
          <a:xfrm rot="0">
            <a:off x="9952039" y="8790678"/>
            <a:ext cx="785490" cy="785490"/>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11F47">
                    <a:alpha val="100000"/>
                  </a:srgbClr>
                </a:gs>
                <a:gs pos="100000">
                  <a:srgbClr val="000029">
                    <a:alpha val="100000"/>
                  </a:srgbClr>
                </a:gs>
              </a:gsLst>
              <a:lin ang="5400000"/>
            </a:gradFill>
          </p:spPr>
        </p:sp>
        <p:sp>
          <p:nvSpPr>
            <p:cNvPr name="TextBox 42" id="4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10248558" y="2850760"/>
            <a:ext cx="6701811" cy="6242763"/>
            <a:chOff x="0" y="0"/>
            <a:chExt cx="2133339" cy="1987214"/>
          </a:xfrm>
        </p:grpSpPr>
        <p:sp>
          <p:nvSpPr>
            <p:cNvPr name="Freeform 18" id="18"/>
            <p:cNvSpPr/>
            <p:nvPr/>
          </p:nvSpPr>
          <p:spPr>
            <a:xfrm flipH="false" flipV="false" rot="0">
              <a:off x="0" y="0"/>
              <a:ext cx="2133339" cy="1987214"/>
            </a:xfrm>
            <a:custGeom>
              <a:avLst/>
              <a:gdLst/>
              <a:ahLst/>
              <a:cxnLst/>
              <a:rect r="r" b="b" t="t" l="l"/>
              <a:pathLst>
                <a:path h="1987214" w="2133339">
                  <a:moveTo>
                    <a:pt x="57760" y="0"/>
                  </a:moveTo>
                  <a:lnTo>
                    <a:pt x="2075580" y="0"/>
                  </a:lnTo>
                  <a:cubicBezTo>
                    <a:pt x="2107479" y="0"/>
                    <a:pt x="2133339" y="25860"/>
                    <a:pt x="2133339" y="57760"/>
                  </a:cubicBezTo>
                  <a:lnTo>
                    <a:pt x="2133339" y="1929454"/>
                  </a:lnTo>
                  <a:cubicBezTo>
                    <a:pt x="2133339" y="1961354"/>
                    <a:pt x="2107479" y="1987214"/>
                    <a:pt x="2075580" y="1987214"/>
                  </a:cubicBezTo>
                  <a:lnTo>
                    <a:pt x="57760" y="1987214"/>
                  </a:lnTo>
                  <a:cubicBezTo>
                    <a:pt x="25860" y="1987214"/>
                    <a:pt x="0" y="1961354"/>
                    <a:pt x="0" y="1929454"/>
                  </a:cubicBezTo>
                  <a:lnTo>
                    <a:pt x="0" y="57760"/>
                  </a:lnTo>
                  <a:cubicBezTo>
                    <a:pt x="0" y="25860"/>
                    <a:pt x="25860" y="0"/>
                    <a:pt x="57760" y="0"/>
                  </a:cubicBezTo>
                  <a:close/>
                </a:path>
              </a:pathLst>
            </a:custGeom>
            <a:gradFill rotWithShape="true">
              <a:gsLst>
                <a:gs pos="0">
                  <a:srgbClr val="DDD8FF">
                    <a:alpha val="68500"/>
                  </a:srgbClr>
                </a:gs>
                <a:gs pos="50000">
                  <a:srgbClr val="C9DAC1">
                    <a:alpha val="100000"/>
                  </a:srgbClr>
                </a:gs>
                <a:gs pos="100000">
                  <a:srgbClr val="D0FFC8">
                    <a:alpha val="46500"/>
                  </a:srgbClr>
                </a:gs>
              </a:gsLst>
              <a:path path="circle">
                <a:fillToRect l="0" r="100000" t="0" b="100000"/>
              </a:path>
              <a:tileRect r="0" l="-100000" b="0" t="-100000"/>
            </a:gradFill>
          </p:spPr>
        </p:sp>
        <p:sp>
          <p:nvSpPr>
            <p:cNvPr name="TextBox 19" id="19"/>
            <p:cNvSpPr txBox="true"/>
            <p:nvPr/>
          </p:nvSpPr>
          <p:spPr>
            <a:xfrm>
              <a:off x="0" y="-38100"/>
              <a:ext cx="2133339" cy="2025314"/>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248558" y="3307960"/>
            <a:ext cx="6425108" cy="5344349"/>
          </a:xfrm>
          <a:custGeom>
            <a:avLst/>
            <a:gdLst/>
            <a:ahLst/>
            <a:cxnLst/>
            <a:rect r="r" b="b" t="t" l="l"/>
            <a:pathLst>
              <a:path h="5344349" w="6425108">
                <a:moveTo>
                  <a:pt x="0" y="0"/>
                </a:moveTo>
                <a:lnTo>
                  <a:pt x="6425108" y="0"/>
                </a:lnTo>
                <a:lnTo>
                  <a:pt x="6425108" y="5344350"/>
                </a:lnTo>
                <a:lnTo>
                  <a:pt x="0" y="5344350"/>
                </a:lnTo>
                <a:lnTo>
                  <a:pt x="0" y="0"/>
                </a:lnTo>
                <a:close/>
              </a:path>
            </a:pathLst>
          </a:custGeom>
          <a:blipFill>
            <a:blip r:embed="rId5"/>
            <a:stretch>
              <a:fillRect l="0" t="0" r="0" b="0"/>
            </a:stretch>
          </a:blipFill>
        </p:spPr>
      </p:sp>
      <p:sp>
        <p:nvSpPr>
          <p:cNvPr name="TextBox 21" id="21"/>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2" id="22"/>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C. Handle Outlier</a:t>
            </a:r>
          </a:p>
        </p:txBody>
      </p:sp>
      <p:sp>
        <p:nvSpPr>
          <p:cNvPr name="TextBox 23" id="23"/>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4" id="24"/>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25" id="25"/>
          <p:cNvSpPr txBox="true"/>
          <p:nvPr/>
        </p:nvSpPr>
        <p:spPr>
          <a:xfrm rot="0">
            <a:off x="1275684" y="2151625"/>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Handling outlier with IQR</a:t>
            </a:r>
          </a:p>
        </p:txBody>
      </p:sp>
      <p:sp>
        <p:nvSpPr>
          <p:cNvPr name="TextBox 26" id="26"/>
          <p:cNvSpPr txBox="true"/>
          <p:nvPr/>
        </p:nvSpPr>
        <p:spPr>
          <a:xfrm rot="0">
            <a:off x="10248558" y="2063272"/>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After Cleansing IQR</a:t>
            </a:r>
          </a:p>
        </p:txBody>
      </p:sp>
      <p:grpSp>
        <p:nvGrpSpPr>
          <p:cNvPr name="Group 27" id="27"/>
          <p:cNvGrpSpPr/>
          <p:nvPr/>
        </p:nvGrpSpPr>
        <p:grpSpPr>
          <a:xfrm rot="0">
            <a:off x="1275684" y="2955535"/>
            <a:ext cx="8563299" cy="3801015"/>
            <a:chOff x="0" y="0"/>
            <a:chExt cx="2725893" cy="1209950"/>
          </a:xfrm>
        </p:grpSpPr>
        <p:sp>
          <p:nvSpPr>
            <p:cNvPr name="Freeform 28" id="28"/>
            <p:cNvSpPr/>
            <p:nvPr/>
          </p:nvSpPr>
          <p:spPr>
            <a:xfrm flipH="false" flipV="false" rot="0">
              <a:off x="0" y="0"/>
              <a:ext cx="2725893" cy="1209950"/>
            </a:xfrm>
            <a:custGeom>
              <a:avLst/>
              <a:gdLst/>
              <a:ahLst/>
              <a:cxnLst/>
              <a:rect r="r" b="b" t="t" l="l"/>
              <a:pathLst>
                <a:path h="1209950" w="2725893">
                  <a:moveTo>
                    <a:pt x="45204" y="0"/>
                  </a:moveTo>
                  <a:lnTo>
                    <a:pt x="2680689" y="0"/>
                  </a:lnTo>
                  <a:cubicBezTo>
                    <a:pt x="2692678" y="0"/>
                    <a:pt x="2704176" y="4763"/>
                    <a:pt x="2712653" y="13240"/>
                  </a:cubicBezTo>
                  <a:cubicBezTo>
                    <a:pt x="2721131" y="21717"/>
                    <a:pt x="2725893" y="33215"/>
                    <a:pt x="2725893" y="45204"/>
                  </a:cubicBezTo>
                  <a:lnTo>
                    <a:pt x="2725893" y="1164746"/>
                  </a:lnTo>
                  <a:cubicBezTo>
                    <a:pt x="2725893" y="1189711"/>
                    <a:pt x="2705655" y="1209950"/>
                    <a:pt x="2680689" y="1209950"/>
                  </a:cubicBezTo>
                  <a:lnTo>
                    <a:pt x="45204" y="1209950"/>
                  </a:lnTo>
                  <a:cubicBezTo>
                    <a:pt x="20239" y="1209950"/>
                    <a:pt x="0" y="1189711"/>
                    <a:pt x="0" y="1164746"/>
                  </a:cubicBezTo>
                  <a:lnTo>
                    <a:pt x="0" y="45204"/>
                  </a:lnTo>
                  <a:cubicBezTo>
                    <a:pt x="0" y="20239"/>
                    <a:pt x="20239" y="0"/>
                    <a:pt x="45204" y="0"/>
                  </a:cubicBezTo>
                  <a:close/>
                </a:path>
              </a:pathLst>
            </a:custGeom>
            <a:solidFill>
              <a:srgbClr val="141414"/>
            </a:solidFill>
          </p:spPr>
        </p:sp>
        <p:sp>
          <p:nvSpPr>
            <p:cNvPr name="TextBox 29" id="29"/>
            <p:cNvSpPr txBox="true"/>
            <p:nvPr/>
          </p:nvSpPr>
          <p:spPr>
            <a:xfrm>
              <a:off x="0" y="-38100"/>
              <a:ext cx="2725893" cy="1248050"/>
            </a:xfrm>
            <a:prstGeom prst="rect">
              <a:avLst/>
            </a:prstGeom>
          </p:spPr>
          <p:txBody>
            <a:bodyPr anchor="ctr" rtlCol="false" tIns="50800" lIns="50800" bIns="50800" rIns="50800"/>
            <a:lstStyle/>
            <a:p>
              <a:pPr algn="ctr">
                <a:lnSpc>
                  <a:spcPts val="2659"/>
                </a:lnSpc>
              </a:pPr>
            </a:p>
          </p:txBody>
        </p:sp>
      </p:grpSp>
      <p:sp>
        <p:nvSpPr>
          <p:cNvPr name="Freeform 30" id="30"/>
          <p:cNvSpPr/>
          <p:nvPr/>
        </p:nvSpPr>
        <p:spPr>
          <a:xfrm flipH="false" flipV="false" rot="0">
            <a:off x="1427121" y="3307960"/>
            <a:ext cx="8411862" cy="3031207"/>
          </a:xfrm>
          <a:custGeom>
            <a:avLst/>
            <a:gdLst/>
            <a:ahLst/>
            <a:cxnLst/>
            <a:rect r="r" b="b" t="t" l="l"/>
            <a:pathLst>
              <a:path h="3031207" w="8411862">
                <a:moveTo>
                  <a:pt x="0" y="0"/>
                </a:moveTo>
                <a:lnTo>
                  <a:pt x="8411862" y="0"/>
                </a:lnTo>
                <a:lnTo>
                  <a:pt x="8411862" y="3031207"/>
                </a:lnTo>
                <a:lnTo>
                  <a:pt x="0" y="3031207"/>
                </a:lnTo>
                <a:lnTo>
                  <a:pt x="0" y="0"/>
                </a:lnTo>
                <a:close/>
              </a:path>
            </a:pathLst>
          </a:custGeom>
          <a:blipFill>
            <a:blip r:embed="rId6"/>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1401868" y="3403210"/>
            <a:ext cx="8681715" cy="4330651"/>
            <a:chOff x="0" y="0"/>
            <a:chExt cx="2763588" cy="1378545"/>
          </a:xfrm>
        </p:grpSpPr>
        <p:sp>
          <p:nvSpPr>
            <p:cNvPr name="Freeform 18" id="18"/>
            <p:cNvSpPr/>
            <p:nvPr/>
          </p:nvSpPr>
          <p:spPr>
            <a:xfrm flipH="false" flipV="false" rot="0">
              <a:off x="0" y="0"/>
              <a:ext cx="2763588" cy="1378545"/>
            </a:xfrm>
            <a:custGeom>
              <a:avLst/>
              <a:gdLst/>
              <a:ahLst/>
              <a:cxnLst/>
              <a:rect r="r" b="b" t="t" l="l"/>
              <a:pathLst>
                <a:path h="1378545" w="2763588">
                  <a:moveTo>
                    <a:pt x="44588" y="0"/>
                  </a:moveTo>
                  <a:lnTo>
                    <a:pt x="2719001" y="0"/>
                  </a:lnTo>
                  <a:cubicBezTo>
                    <a:pt x="2743626" y="0"/>
                    <a:pt x="2763588" y="19963"/>
                    <a:pt x="2763588" y="44588"/>
                  </a:cubicBezTo>
                  <a:lnTo>
                    <a:pt x="2763588" y="1333958"/>
                  </a:lnTo>
                  <a:cubicBezTo>
                    <a:pt x="2763588" y="1358583"/>
                    <a:pt x="2743626" y="1378545"/>
                    <a:pt x="2719001" y="1378545"/>
                  </a:cubicBezTo>
                  <a:lnTo>
                    <a:pt x="44588" y="1378545"/>
                  </a:lnTo>
                  <a:cubicBezTo>
                    <a:pt x="19963" y="1378545"/>
                    <a:pt x="0" y="1358583"/>
                    <a:pt x="0" y="1333958"/>
                  </a:cubicBezTo>
                  <a:lnTo>
                    <a:pt x="0" y="44588"/>
                  </a:lnTo>
                  <a:cubicBezTo>
                    <a:pt x="0" y="19963"/>
                    <a:pt x="19963" y="0"/>
                    <a:pt x="44588" y="0"/>
                  </a:cubicBezTo>
                  <a:close/>
                </a:path>
              </a:pathLst>
            </a:custGeom>
            <a:solidFill>
              <a:srgbClr val="141414"/>
            </a:solidFill>
          </p:spPr>
        </p:sp>
        <p:sp>
          <p:nvSpPr>
            <p:cNvPr name="TextBox 19" id="19"/>
            <p:cNvSpPr txBox="true"/>
            <p:nvPr/>
          </p:nvSpPr>
          <p:spPr>
            <a:xfrm>
              <a:off x="0" y="-38100"/>
              <a:ext cx="2763588" cy="1416645"/>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0248558" y="2850760"/>
            <a:ext cx="6701811" cy="6242763"/>
            <a:chOff x="0" y="0"/>
            <a:chExt cx="2133339" cy="1987214"/>
          </a:xfrm>
        </p:grpSpPr>
        <p:sp>
          <p:nvSpPr>
            <p:cNvPr name="Freeform 21" id="21"/>
            <p:cNvSpPr/>
            <p:nvPr/>
          </p:nvSpPr>
          <p:spPr>
            <a:xfrm flipH="false" flipV="false" rot="0">
              <a:off x="0" y="0"/>
              <a:ext cx="2133339" cy="1987214"/>
            </a:xfrm>
            <a:custGeom>
              <a:avLst/>
              <a:gdLst/>
              <a:ahLst/>
              <a:cxnLst/>
              <a:rect r="r" b="b" t="t" l="l"/>
              <a:pathLst>
                <a:path h="1987214" w="2133339">
                  <a:moveTo>
                    <a:pt x="57760" y="0"/>
                  </a:moveTo>
                  <a:lnTo>
                    <a:pt x="2075580" y="0"/>
                  </a:lnTo>
                  <a:cubicBezTo>
                    <a:pt x="2107479" y="0"/>
                    <a:pt x="2133339" y="25860"/>
                    <a:pt x="2133339" y="57760"/>
                  </a:cubicBezTo>
                  <a:lnTo>
                    <a:pt x="2133339" y="1929454"/>
                  </a:lnTo>
                  <a:cubicBezTo>
                    <a:pt x="2133339" y="1961354"/>
                    <a:pt x="2107479" y="1987214"/>
                    <a:pt x="2075580" y="1987214"/>
                  </a:cubicBezTo>
                  <a:lnTo>
                    <a:pt x="57760" y="1987214"/>
                  </a:lnTo>
                  <a:cubicBezTo>
                    <a:pt x="25860" y="1987214"/>
                    <a:pt x="0" y="1961354"/>
                    <a:pt x="0" y="1929454"/>
                  </a:cubicBezTo>
                  <a:lnTo>
                    <a:pt x="0" y="57760"/>
                  </a:lnTo>
                  <a:cubicBezTo>
                    <a:pt x="0" y="25860"/>
                    <a:pt x="25860" y="0"/>
                    <a:pt x="57760" y="0"/>
                  </a:cubicBezTo>
                  <a:close/>
                </a:path>
              </a:pathLst>
            </a:custGeom>
            <a:gradFill rotWithShape="true">
              <a:gsLst>
                <a:gs pos="0">
                  <a:srgbClr val="DDD8FF">
                    <a:alpha val="68500"/>
                  </a:srgbClr>
                </a:gs>
                <a:gs pos="50000">
                  <a:srgbClr val="C9DAC1">
                    <a:alpha val="100000"/>
                  </a:srgbClr>
                </a:gs>
                <a:gs pos="100000">
                  <a:srgbClr val="D0FFC8">
                    <a:alpha val="46500"/>
                  </a:srgbClr>
                </a:gs>
              </a:gsLst>
              <a:path path="circle">
                <a:fillToRect l="0" r="100000" t="0" b="100000"/>
              </a:path>
              <a:tileRect r="0" l="-100000" b="0" t="-100000"/>
            </a:gradFill>
          </p:spPr>
        </p:sp>
        <p:sp>
          <p:nvSpPr>
            <p:cNvPr name="TextBox 22" id="22"/>
            <p:cNvSpPr txBox="true"/>
            <p:nvPr/>
          </p:nvSpPr>
          <p:spPr>
            <a:xfrm>
              <a:off x="0" y="-38100"/>
              <a:ext cx="2133339" cy="2025314"/>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797674" y="3464869"/>
            <a:ext cx="7890103" cy="4156574"/>
          </a:xfrm>
          <a:custGeom>
            <a:avLst/>
            <a:gdLst/>
            <a:ahLst/>
            <a:cxnLst/>
            <a:rect r="r" b="b" t="t" l="l"/>
            <a:pathLst>
              <a:path h="4156574" w="7890103">
                <a:moveTo>
                  <a:pt x="0" y="0"/>
                </a:moveTo>
                <a:lnTo>
                  <a:pt x="7890103" y="0"/>
                </a:lnTo>
                <a:lnTo>
                  <a:pt x="7890103" y="4156573"/>
                </a:lnTo>
                <a:lnTo>
                  <a:pt x="0" y="4156573"/>
                </a:lnTo>
                <a:lnTo>
                  <a:pt x="0" y="0"/>
                </a:lnTo>
                <a:close/>
              </a:path>
            </a:pathLst>
          </a:custGeom>
          <a:blipFill>
            <a:blip r:embed="rId5"/>
            <a:stretch>
              <a:fillRect l="0" t="0" r="0" b="0"/>
            </a:stretch>
          </a:blipFill>
        </p:spPr>
      </p:sp>
      <p:sp>
        <p:nvSpPr>
          <p:cNvPr name="Freeform 24" id="24"/>
          <p:cNvSpPr/>
          <p:nvPr/>
        </p:nvSpPr>
        <p:spPr>
          <a:xfrm flipH="false" flipV="false" rot="0">
            <a:off x="10248558" y="3307960"/>
            <a:ext cx="6425108" cy="5344349"/>
          </a:xfrm>
          <a:custGeom>
            <a:avLst/>
            <a:gdLst/>
            <a:ahLst/>
            <a:cxnLst/>
            <a:rect r="r" b="b" t="t" l="l"/>
            <a:pathLst>
              <a:path h="5344349" w="6425108">
                <a:moveTo>
                  <a:pt x="0" y="0"/>
                </a:moveTo>
                <a:lnTo>
                  <a:pt x="6425108" y="0"/>
                </a:lnTo>
                <a:lnTo>
                  <a:pt x="6425108" y="5344350"/>
                </a:lnTo>
                <a:lnTo>
                  <a:pt x="0" y="5344350"/>
                </a:lnTo>
                <a:lnTo>
                  <a:pt x="0" y="0"/>
                </a:lnTo>
                <a:close/>
              </a:path>
            </a:pathLst>
          </a:custGeom>
          <a:blipFill>
            <a:blip r:embed="rId6"/>
            <a:stretch>
              <a:fillRect l="0" t="0" r="0" b="0"/>
            </a:stretch>
          </a:blipFill>
        </p:spPr>
      </p:sp>
      <p:sp>
        <p:nvSpPr>
          <p:cNvPr name="TextBox 25" id="25"/>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6" id="26"/>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C. Handle Outlier</a:t>
            </a:r>
          </a:p>
        </p:txBody>
      </p:sp>
      <p:sp>
        <p:nvSpPr>
          <p:cNvPr name="TextBox 27" id="27"/>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8" id="28"/>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29" id="29"/>
          <p:cNvSpPr txBox="true"/>
          <p:nvPr/>
        </p:nvSpPr>
        <p:spPr>
          <a:xfrm rot="0">
            <a:off x="1275684" y="2151625"/>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Handling outlier with Z-Score</a:t>
            </a:r>
          </a:p>
        </p:txBody>
      </p:sp>
      <p:sp>
        <p:nvSpPr>
          <p:cNvPr name="TextBox 30" id="30"/>
          <p:cNvSpPr txBox="true"/>
          <p:nvPr/>
        </p:nvSpPr>
        <p:spPr>
          <a:xfrm rot="0">
            <a:off x="10405403" y="2063272"/>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Distribusi hasil IQR + Z - Score</a:t>
            </a:r>
          </a:p>
        </p:txBody>
      </p:sp>
      <p:sp>
        <p:nvSpPr>
          <p:cNvPr name="TextBox 31" id="31"/>
          <p:cNvSpPr txBox="true"/>
          <p:nvPr/>
        </p:nvSpPr>
        <p:spPr>
          <a:xfrm rot="0">
            <a:off x="1275684" y="2717410"/>
            <a:ext cx="6616858" cy="438553"/>
          </a:xfrm>
          <a:prstGeom prst="rect">
            <a:avLst/>
          </a:prstGeom>
        </p:spPr>
        <p:txBody>
          <a:bodyPr anchor="t" rtlCol="false" tIns="0" lIns="0" bIns="0" rIns="0">
            <a:spAutoFit/>
          </a:bodyPr>
          <a:lstStyle/>
          <a:p>
            <a:pPr algn="l">
              <a:lnSpc>
                <a:spcPts val="3652"/>
              </a:lnSpc>
            </a:pPr>
            <a:r>
              <a:rPr lang="en-US" sz="2609">
                <a:solidFill>
                  <a:srgbClr val="003780"/>
                </a:solidFill>
                <a:latin typeface="Montserrat Italics"/>
                <a:ea typeface="Montserrat Italics"/>
                <a:cs typeface="Montserrat Italics"/>
                <a:sym typeface="Montserrat Italics"/>
              </a:rPr>
              <a:t>pdays, previous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1275684" y="2217180"/>
            <a:ext cx="11377199" cy="1379412"/>
            <a:chOff x="0" y="0"/>
            <a:chExt cx="3621622" cy="439098"/>
          </a:xfrm>
        </p:grpSpPr>
        <p:sp>
          <p:nvSpPr>
            <p:cNvPr name="Freeform 18" id="18"/>
            <p:cNvSpPr/>
            <p:nvPr/>
          </p:nvSpPr>
          <p:spPr>
            <a:xfrm flipH="false" flipV="false" rot="0">
              <a:off x="0" y="0"/>
              <a:ext cx="3621622" cy="439098"/>
            </a:xfrm>
            <a:custGeom>
              <a:avLst/>
              <a:gdLst/>
              <a:ahLst/>
              <a:cxnLst/>
              <a:rect r="r" b="b" t="t" l="l"/>
              <a:pathLst>
                <a:path h="439098" w="3621622">
                  <a:moveTo>
                    <a:pt x="34024" y="0"/>
                  </a:moveTo>
                  <a:lnTo>
                    <a:pt x="3587598" y="0"/>
                  </a:lnTo>
                  <a:cubicBezTo>
                    <a:pt x="3596622" y="0"/>
                    <a:pt x="3605276" y="3585"/>
                    <a:pt x="3611657" y="9965"/>
                  </a:cubicBezTo>
                  <a:cubicBezTo>
                    <a:pt x="3618037" y="16346"/>
                    <a:pt x="3621622" y="25000"/>
                    <a:pt x="3621622" y="34024"/>
                  </a:cubicBezTo>
                  <a:lnTo>
                    <a:pt x="3621622" y="405075"/>
                  </a:lnTo>
                  <a:cubicBezTo>
                    <a:pt x="3621622" y="414098"/>
                    <a:pt x="3618037" y="422752"/>
                    <a:pt x="3611657" y="429133"/>
                  </a:cubicBezTo>
                  <a:cubicBezTo>
                    <a:pt x="3605276" y="435514"/>
                    <a:pt x="3596622" y="439098"/>
                    <a:pt x="3587598" y="439098"/>
                  </a:cubicBezTo>
                  <a:lnTo>
                    <a:pt x="34024" y="439098"/>
                  </a:lnTo>
                  <a:cubicBezTo>
                    <a:pt x="15233" y="439098"/>
                    <a:pt x="0" y="423865"/>
                    <a:pt x="0" y="405075"/>
                  </a:cubicBezTo>
                  <a:lnTo>
                    <a:pt x="0" y="34024"/>
                  </a:lnTo>
                  <a:cubicBezTo>
                    <a:pt x="0" y="25000"/>
                    <a:pt x="3585" y="16346"/>
                    <a:pt x="9965" y="9965"/>
                  </a:cubicBezTo>
                  <a:cubicBezTo>
                    <a:pt x="16346" y="3585"/>
                    <a:pt x="25000" y="0"/>
                    <a:pt x="34024" y="0"/>
                  </a:cubicBezTo>
                  <a:close/>
                </a:path>
              </a:pathLst>
            </a:custGeom>
            <a:gradFill rotWithShape="true">
              <a:gsLst>
                <a:gs pos="0">
                  <a:srgbClr val="003780">
                    <a:alpha val="100000"/>
                  </a:srgbClr>
                </a:gs>
                <a:gs pos="50000">
                  <a:srgbClr val="011F47">
                    <a:alpha val="100000"/>
                  </a:srgbClr>
                </a:gs>
                <a:gs pos="100000">
                  <a:srgbClr val="000029">
                    <a:alpha val="100000"/>
                  </a:srgbClr>
                </a:gs>
              </a:gsLst>
              <a:lin ang="5400000"/>
            </a:gradFill>
          </p:spPr>
        </p:sp>
        <p:sp>
          <p:nvSpPr>
            <p:cNvPr name="TextBox 19" id="19"/>
            <p:cNvSpPr txBox="true"/>
            <p:nvPr/>
          </p:nvSpPr>
          <p:spPr>
            <a:xfrm>
              <a:off x="0" y="-38100"/>
              <a:ext cx="3621622" cy="477198"/>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584699" y="2297949"/>
            <a:ext cx="10670912" cy="1298644"/>
          </a:xfrm>
          <a:custGeom>
            <a:avLst/>
            <a:gdLst/>
            <a:ahLst/>
            <a:cxnLst/>
            <a:rect r="r" b="b" t="t" l="l"/>
            <a:pathLst>
              <a:path h="1298644" w="10670912">
                <a:moveTo>
                  <a:pt x="0" y="0"/>
                </a:moveTo>
                <a:lnTo>
                  <a:pt x="10670911" y="0"/>
                </a:lnTo>
                <a:lnTo>
                  <a:pt x="10670911" y="1298644"/>
                </a:lnTo>
                <a:lnTo>
                  <a:pt x="0" y="1298644"/>
                </a:lnTo>
                <a:lnTo>
                  <a:pt x="0" y="0"/>
                </a:lnTo>
                <a:close/>
              </a:path>
            </a:pathLst>
          </a:custGeom>
          <a:blipFill>
            <a:blip r:embed="rId5"/>
            <a:stretch>
              <a:fillRect l="0" t="-1051" r="-1611" b="-1051"/>
            </a:stretch>
          </a:blipFill>
        </p:spPr>
      </p:sp>
      <p:sp>
        <p:nvSpPr>
          <p:cNvPr name="Freeform 21" id="21"/>
          <p:cNvSpPr/>
          <p:nvPr/>
        </p:nvSpPr>
        <p:spPr>
          <a:xfrm flipH="false" flipV="false" rot="0">
            <a:off x="1806584" y="4019589"/>
            <a:ext cx="7187354" cy="5973355"/>
          </a:xfrm>
          <a:custGeom>
            <a:avLst/>
            <a:gdLst/>
            <a:ahLst/>
            <a:cxnLst/>
            <a:rect r="r" b="b" t="t" l="l"/>
            <a:pathLst>
              <a:path h="5973355" w="7187354">
                <a:moveTo>
                  <a:pt x="0" y="0"/>
                </a:moveTo>
                <a:lnTo>
                  <a:pt x="7187354" y="0"/>
                </a:lnTo>
                <a:lnTo>
                  <a:pt x="7187354" y="5973356"/>
                </a:lnTo>
                <a:lnTo>
                  <a:pt x="0" y="5973356"/>
                </a:lnTo>
                <a:lnTo>
                  <a:pt x="0" y="0"/>
                </a:lnTo>
                <a:close/>
              </a:path>
            </a:pathLst>
          </a:custGeom>
          <a:blipFill>
            <a:blip r:embed="rId6"/>
            <a:stretch>
              <a:fillRect l="0" t="0" r="0" b="0"/>
            </a:stretch>
          </a:blipFill>
        </p:spPr>
      </p:sp>
      <p:sp>
        <p:nvSpPr>
          <p:cNvPr name="TextBox 22" id="22"/>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3" id="23"/>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C.Feature Transformation </a:t>
            </a:r>
          </a:p>
        </p:txBody>
      </p:sp>
      <p:sp>
        <p:nvSpPr>
          <p:cNvPr name="TextBox 24" id="24"/>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5" id="25"/>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26" id="26"/>
          <p:cNvSpPr txBox="true"/>
          <p:nvPr/>
        </p:nvSpPr>
        <p:spPr>
          <a:xfrm rot="0">
            <a:off x="9527338" y="4151435"/>
            <a:ext cx="6749823" cy="3264408"/>
          </a:xfrm>
          <a:prstGeom prst="rect">
            <a:avLst/>
          </a:prstGeom>
        </p:spPr>
        <p:txBody>
          <a:bodyPr anchor="t" rtlCol="false" tIns="0" lIns="0" bIns="0" rIns="0">
            <a:spAutoFit/>
          </a:bodyPr>
          <a:lstStyle/>
          <a:p>
            <a:pPr algn="l">
              <a:lnSpc>
                <a:spcPts val="3297"/>
              </a:lnSpc>
            </a:pPr>
            <a:r>
              <a:rPr lang="en-US" sz="2355">
                <a:solidFill>
                  <a:srgbClr val="000000"/>
                </a:solidFill>
                <a:latin typeface="Montserrat Italics"/>
                <a:ea typeface="Montserrat Italics"/>
                <a:cs typeface="Montserrat Italics"/>
                <a:sym typeface="Montserrat Italics"/>
              </a:rPr>
              <a:t>Hasil dari transformasi log ini menunjukkan bahwa beberapa variabel seperti age, duration, dan balance menunjukkan distribusi yang lebih mendekati normal, sementara variabel lain seperti campaign, pdays, dan previous masih menunjukkan distribusi yang kompleks atau sangat terfokus pada satu nilai tertentu.</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sp>
        <p:nvSpPr>
          <p:cNvPr name="Freeform 17" id="17"/>
          <p:cNvSpPr/>
          <p:nvPr/>
        </p:nvSpPr>
        <p:spPr>
          <a:xfrm flipH="false" flipV="false" rot="0">
            <a:off x="1790050" y="2763915"/>
            <a:ext cx="8100989" cy="7375876"/>
          </a:xfrm>
          <a:custGeom>
            <a:avLst/>
            <a:gdLst/>
            <a:ahLst/>
            <a:cxnLst/>
            <a:rect r="r" b="b" t="t" l="l"/>
            <a:pathLst>
              <a:path h="7375876" w="8100989">
                <a:moveTo>
                  <a:pt x="0" y="0"/>
                </a:moveTo>
                <a:lnTo>
                  <a:pt x="8100988" y="0"/>
                </a:lnTo>
                <a:lnTo>
                  <a:pt x="8100988" y="7375876"/>
                </a:lnTo>
                <a:lnTo>
                  <a:pt x="0" y="7375876"/>
                </a:lnTo>
                <a:lnTo>
                  <a:pt x="0" y="0"/>
                </a:lnTo>
                <a:close/>
              </a:path>
            </a:pathLst>
          </a:custGeom>
          <a:blipFill>
            <a:blip r:embed="rId5"/>
            <a:stretch>
              <a:fillRect l="0" t="0" r="0" b="0"/>
            </a:stretch>
          </a:blipFill>
        </p:spPr>
      </p:sp>
      <p:sp>
        <p:nvSpPr>
          <p:cNvPr name="TextBox 18" id="18"/>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19" id="19"/>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d. Feature Transformation </a:t>
            </a:r>
          </a:p>
        </p:txBody>
      </p:sp>
      <p:sp>
        <p:nvSpPr>
          <p:cNvPr name="TextBox 20" id="20"/>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1" id="21"/>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22" id="22"/>
          <p:cNvSpPr txBox="true"/>
          <p:nvPr/>
        </p:nvSpPr>
        <p:spPr>
          <a:xfrm rot="0">
            <a:off x="9388616" y="2950618"/>
            <a:ext cx="6770363" cy="3673983"/>
          </a:xfrm>
          <a:prstGeom prst="rect">
            <a:avLst/>
          </a:prstGeom>
        </p:spPr>
        <p:txBody>
          <a:bodyPr anchor="t" rtlCol="false" tIns="0" lIns="0" bIns="0" rIns="0">
            <a:spAutoFit/>
          </a:bodyPr>
          <a:lstStyle/>
          <a:p>
            <a:pPr algn="l">
              <a:lnSpc>
                <a:spcPts val="3297"/>
              </a:lnSpc>
            </a:pPr>
            <a:r>
              <a:rPr lang="en-US" sz="2355">
                <a:solidFill>
                  <a:srgbClr val="000000"/>
                </a:solidFill>
                <a:latin typeface="Montserrat Italics"/>
                <a:ea typeface="Montserrat Italics"/>
                <a:cs typeface="Montserrat Italics"/>
                <a:sym typeface="Montserrat Italics"/>
              </a:rPr>
              <a:t>Transformasi log telah mengubah korelasi antara beberapa variabel, namun beberapa variabel masih mempertahankan korelasi tinggi setelah transformasi.</a:t>
            </a:r>
          </a:p>
          <a:p>
            <a:pPr algn="l">
              <a:lnSpc>
                <a:spcPts val="3297"/>
              </a:lnSpc>
            </a:pPr>
            <a:r>
              <a:rPr lang="en-US" sz="2355">
                <a:solidFill>
                  <a:srgbClr val="000000"/>
                </a:solidFill>
                <a:latin typeface="Montserrat Italics"/>
                <a:ea typeface="Montserrat Italics"/>
                <a:cs typeface="Montserrat Italics"/>
                <a:sym typeface="Montserrat Italics"/>
              </a:rPr>
              <a:t>Korelasi yang sangat tinggi antara variabel asli dan log-transformed menunjukkan bahwa transformasi log berhasil mempertahankan hubungan linier antara variabel tersebut.</a:t>
            </a:r>
          </a:p>
        </p:txBody>
      </p:sp>
      <p:sp>
        <p:nvSpPr>
          <p:cNvPr name="TextBox 23" id="23"/>
          <p:cNvSpPr txBox="true"/>
          <p:nvPr/>
        </p:nvSpPr>
        <p:spPr>
          <a:xfrm rot="0">
            <a:off x="1806584" y="2150505"/>
            <a:ext cx="11950484"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Correlation Heatmap after Transformation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1562425" y="3041903"/>
            <a:ext cx="2960463" cy="5683589"/>
            <a:chOff x="0" y="0"/>
            <a:chExt cx="942383" cy="1809216"/>
          </a:xfrm>
        </p:grpSpPr>
        <p:sp>
          <p:nvSpPr>
            <p:cNvPr name="Freeform 18" id="18"/>
            <p:cNvSpPr/>
            <p:nvPr/>
          </p:nvSpPr>
          <p:spPr>
            <a:xfrm flipH="false" flipV="false" rot="0">
              <a:off x="0" y="0"/>
              <a:ext cx="942383" cy="1809216"/>
            </a:xfrm>
            <a:custGeom>
              <a:avLst/>
              <a:gdLst/>
              <a:ahLst/>
              <a:cxnLst/>
              <a:rect r="r" b="b" t="t" l="l"/>
              <a:pathLst>
                <a:path h="1809216" w="942383">
                  <a:moveTo>
                    <a:pt x="130755" y="0"/>
                  </a:moveTo>
                  <a:lnTo>
                    <a:pt x="811628" y="0"/>
                  </a:lnTo>
                  <a:cubicBezTo>
                    <a:pt x="846306" y="0"/>
                    <a:pt x="879564" y="13776"/>
                    <a:pt x="904086" y="38297"/>
                  </a:cubicBezTo>
                  <a:cubicBezTo>
                    <a:pt x="928607" y="62819"/>
                    <a:pt x="942383" y="96077"/>
                    <a:pt x="942383" y="130755"/>
                  </a:cubicBezTo>
                  <a:lnTo>
                    <a:pt x="942383" y="1678461"/>
                  </a:lnTo>
                  <a:cubicBezTo>
                    <a:pt x="942383" y="1713139"/>
                    <a:pt x="928607" y="1746397"/>
                    <a:pt x="904086" y="1770919"/>
                  </a:cubicBezTo>
                  <a:cubicBezTo>
                    <a:pt x="879564" y="1795440"/>
                    <a:pt x="846306" y="1809216"/>
                    <a:pt x="811628" y="1809216"/>
                  </a:cubicBezTo>
                  <a:lnTo>
                    <a:pt x="130755" y="1809216"/>
                  </a:lnTo>
                  <a:cubicBezTo>
                    <a:pt x="96077" y="1809216"/>
                    <a:pt x="62819" y="1795440"/>
                    <a:pt x="38297" y="1770919"/>
                  </a:cubicBezTo>
                  <a:cubicBezTo>
                    <a:pt x="13776" y="1746397"/>
                    <a:pt x="0" y="1713139"/>
                    <a:pt x="0" y="1678461"/>
                  </a:cubicBezTo>
                  <a:lnTo>
                    <a:pt x="0" y="130755"/>
                  </a:lnTo>
                  <a:cubicBezTo>
                    <a:pt x="0" y="96077"/>
                    <a:pt x="13776" y="62819"/>
                    <a:pt x="38297" y="38297"/>
                  </a:cubicBezTo>
                  <a:cubicBezTo>
                    <a:pt x="62819" y="13776"/>
                    <a:pt x="96077" y="0"/>
                    <a:pt x="130755" y="0"/>
                  </a:cubicBezTo>
                  <a:close/>
                </a:path>
              </a:pathLst>
            </a:custGeom>
            <a:solidFill>
              <a:srgbClr val="1D1D1D"/>
            </a:solidFill>
          </p:spPr>
        </p:sp>
        <p:sp>
          <p:nvSpPr>
            <p:cNvPr name="TextBox 19" id="19"/>
            <p:cNvSpPr txBox="true"/>
            <p:nvPr/>
          </p:nvSpPr>
          <p:spPr>
            <a:xfrm>
              <a:off x="0" y="-38100"/>
              <a:ext cx="942383" cy="184731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5397092" y="7603481"/>
            <a:ext cx="10154101" cy="786487"/>
            <a:chOff x="0" y="0"/>
            <a:chExt cx="3232282" cy="250357"/>
          </a:xfrm>
        </p:grpSpPr>
        <p:sp>
          <p:nvSpPr>
            <p:cNvPr name="Freeform 21" id="21"/>
            <p:cNvSpPr/>
            <p:nvPr/>
          </p:nvSpPr>
          <p:spPr>
            <a:xfrm flipH="false" flipV="false" rot="0">
              <a:off x="0" y="0"/>
              <a:ext cx="3232282" cy="250357"/>
            </a:xfrm>
            <a:custGeom>
              <a:avLst/>
              <a:gdLst/>
              <a:ahLst/>
              <a:cxnLst/>
              <a:rect r="r" b="b" t="t" l="l"/>
              <a:pathLst>
                <a:path h="250357" w="3232282">
                  <a:moveTo>
                    <a:pt x="38122" y="0"/>
                  </a:moveTo>
                  <a:lnTo>
                    <a:pt x="3194160" y="0"/>
                  </a:lnTo>
                  <a:cubicBezTo>
                    <a:pt x="3215214" y="0"/>
                    <a:pt x="3232282" y="17068"/>
                    <a:pt x="3232282" y="38122"/>
                  </a:cubicBezTo>
                  <a:lnTo>
                    <a:pt x="3232282" y="212235"/>
                  </a:lnTo>
                  <a:cubicBezTo>
                    <a:pt x="3232282" y="233289"/>
                    <a:pt x="3215214" y="250357"/>
                    <a:pt x="3194160" y="250357"/>
                  </a:cubicBezTo>
                  <a:lnTo>
                    <a:pt x="38122" y="250357"/>
                  </a:lnTo>
                  <a:cubicBezTo>
                    <a:pt x="17068" y="250357"/>
                    <a:pt x="0" y="233289"/>
                    <a:pt x="0" y="212235"/>
                  </a:cubicBezTo>
                  <a:lnTo>
                    <a:pt x="0" y="38122"/>
                  </a:lnTo>
                  <a:cubicBezTo>
                    <a:pt x="0" y="17068"/>
                    <a:pt x="17068" y="0"/>
                    <a:pt x="38122" y="0"/>
                  </a:cubicBezTo>
                  <a:close/>
                </a:path>
              </a:pathLst>
            </a:custGeom>
            <a:solidFill>
              <a:srgbClr val="1D1D1D"/>
            </a:solidFill>
          </p:spPr>
        </p:sp>
        <p:sp>
          <p:nvSpPr>
            <p:cNvPr name="TextBox 22" id="22"/>
            <p:cNvSpPr txBox="true"/>
            <p:nvPr/>
          </p:nvSpPr>
          <p:spPr>
            <a:xfrm>
              <a:off x="0" y="-38100"/>
              <a:ext cx="3232282" cy="288457"/>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5397092" y="2968630"/>
            <a:ext cx="9373205" cy="2174870"/>
            <a:chOff x="0" y="0"/>
            <a:chExt cx="2983705" cy="692311"/>
          </a:xfrm>
        </p:grpSpPr>
        <p:sp>
          <p:nvSpPr>
            <p:cNvPr name="Freeform 24" id="24"/>
            <p:cNvSpPr/>
            <p:nvPr/>
          </p:nvSpPr>
          <p:spPr>
            <a:xfrm flipH="false" flipV="false" rot="0">
              <a:off x="0" y="0"/>
              <a:ext cx="2983705" cy="692311"/>
            </a:xfrm>
            <a:custGeom>
              <a:avLst/>
              <a:gdLst/>
              <a:ahLst/>
              <a:cxnLst/>
              <a:rect r="r" b="b" t="t" l="l"/>
              <a:pathLst>
                <a:path h="692311" w="2983705">
                  <a:moveTo>
                    <a:pt x="41298" y="0"/>
                  </a:moveTo>
                  <a:lnTo>
                    <a:pt x="2942407" y="0"/>
                  </a:lnTo>
                  <a:cubicBezTo>
                    <a:pt x="2965215" y="0"/>
                    <a:pt x="2983705" y="18490"/>
                    <a:pt x="2983705" y="41298"/>
                  </a:cubicBezTo>
                  <a:lnTo>
                    <a:pt x="2983705" y="651013"/>
                  </a:lnTo>
                  <a:cubicBezTo>
                    <a:pt x="2983705" y="673821"/>
                    <a:pt x="2965215" y="692311"/>
                    <a:pt x="2942407" y="692311"/>
                  </a:cubicBezTo>
                  <a:lnTo>
                    <a:pt x="41298" y="692311"/>
                  </a:lnTo>
                  <a:cubicBezTo>
                    <a:pt x="18490" y="692311"/>
                    <a:pt x="0" y="673821"/>
                    <a:pt x="0" y="651013"/>
                  </a:cubicBezTo>
                  <a:lnTo>
                    <a:pt x="0" y="41298"/>
                  </a:lnTo>
                  <a:cubicBezTo>
                    <a:pt x="0" y="18490"/>
                    <a:pt x="18490" y="0"/>
                    <a:pt x="41298" y="0"/>
                  </a:cubicBezTo>
                  <a:close/>
                </a:path>
              </a:pathLst>
            </a:custGeom>
            <a:solidFill>
              <a:srgbClr val="1D1D1D"/>
            </a:solidFill>
          </p:spPr>
        </p:sp>
        <p:sp>
          <p:nvSpPr>
            <p:cNvPr name="TextBox 25" id="25"/>
            <p:cNvSpPr txBox="true"/>
            <p:nvPr/>
          </p:nvSpPr>
          <p:spPr>
            <a:xfrm>
              <a:off x="0" y="-38100"/>
              <a:ext cx="2983705" cy="730411"/>
            </a:xfrm>
            <a:prstGeom prst="rect">
              <a:avLst/>
            </a:prstGeom>
          </p:spPr>
          <p:txBody>
            <a:bodyPr anchor="ctr" rtlCol="false" tIns="50800" lIns="50800" bIns="50800" rIns="50800"/>
            <a:lstStyle/>
            <a:p>
              <a:pPr algn="ctr">
                <a:lnSpc>
                  <a:spcPts val="2659"/>
                </a:lnSpc>
              </a:pPr>
            </a:p>
          </p:txBody>
        </p:sp>
      </p:grpSp>
      <p:sp>
        <p:nvSpPr>
          <p:cNvPr name="Freeform 26" id="26"/>
          <p:cNvSpPr/>
          <p:nvPr/>
        </p:nvSpPr>
        <p:spPr>
          <a:xfrm flipH="false" flipV="false" rot="0">
            <a:off x="5638437" y="7783177"/>
            <a:ext cx="9542464" cy="515345"/>
          </a:xfrm>
          <a:custGeom>
            <a:avLst/>
            <a:gdLst/>
            <a:ahLst/>
            <a:cxnLst/>
            <a:rect r="r" b="b" t="t" l="l"/>
            <a:pathLst>
              <a:path h="515345" w="9542464">
                <a:moveTo>
                  <a:pt x="0" y="0"/>
                </a:moveTo>
                <a:lnTo>
                  <a:pt x="9542465" y="0"/>
                </a:lnTo>
                <a:lnTo>
                  <a:pt x="9542465" y="515345"/>
                </a:lnTo>
                <a:lnTo>
                  <a:pt x="0" y="515345"/>
                </a:lnTo>
                <a:lnTo>
                  <a:pt x="0" y="0"/>
                </a:lnTo>
                <a:close/>
              </a:path>
            </a:pathLst>
          </a:custGeom>
          <a:blipFill>
            <a:blip r:embed="rId5"/>
            <a:stretch>
              <a:fillRect l="0" t="0" r="0" b="0"/>
            </a:stretch>
          </a:blipFill>
        </p:spPr>
      </p:sp>
      <p:sp>
        <p:nvSpPr>
          <p:cNvPr name="Freeform 27" id="27"/>
          <p:cNvSpPr/>
          <p:nvPr/>
        </p:nvSpPr>
        <p:spPr>
          <a:xfrm flipH="false" flipV="false" rot="0">
            <a:off x="1806584" y="6336038"/>
            <a:ext cx="1255179" cy="2208479"/>
          </a:xfrm>
          <a:custGeom>
            <a:avLst/>
            <a:gdLst/>
            <a:ahLst/>
            <a:cxnLst/>
            <a:rect r="r" b="b" t="t" l="l"/>
            <a:pathLst>
              <a:path h="2208479" w="1255179">
                <a:moveTo>
                  <a:pt x="0" y="0"/>
                </a:moveTo>
                <a:lnTo>
                  <a:pt x="1255179" y="0"/>
                </a:lnTo>
                <a:lnTo>
                  <a:pt x="1255179" y="2208479"/>
                </a:lnTo>
                <a:lnTo>
                  <a:pt x="0" y="2208479"/>
                </a:lnTo>
                <a:lnTo>
                  <a:pt x="0" y="0"/>
                </a:lnTo>
                <a:close/>
              </a:path>
            </a:pathLst>
          </a:custGeom>
          <a:blipFill>
            <a:blip r:embed="rId6"/>
            <a:stretch>
              <a:fillRect l="0" t="0" r="0" b="0"/>
            </a:stretch>
          </a:blipFill>
        </p:spPr>
      </p:sp>
      <p:sp>
        <p:nvSpPr>
          <p:cNvPr name="Freeform 28" id="28"/>
          <p:cNvSpPr/>
          <p:nvPr/>
        </p:nvSpPr>
        <p:spPr>
          <a:xfrm flipH="false" flipV="false" rot="0">
            <a:off x="1806584" y="3173519"/>
            <a:ext cx="2279956" cy="3162519"/>
          </a:xfrm>
          <a:custGeom>
            <a:avLst/>
            <a:gdLst/>
            <a:ahLst/>
            <a:cxnLst/>
            <a:rect r="r" b="b" t="t" l="l"/>
            <a:pathLst>
              <a:path h="3162519" w="2279956">
                <a:moveTo>
                  <a:pt x="0" y="0"/>
                </a:moveTo>
                <a:lnTo>
                  <a:pt x="2279956" y="0"/>
                </a:lnTo>
                <a:lnTo>
                  <a:pt x="2279956" y="3162519"/>
                </a:lnTo>
                <a:lnTo>
                  <a:pt x="0" y="3162519"/>
                </a:lnTo>
                <a:lnTo>
                  <a:pt x="0" y="0"/>
                </a:lnTo>
                <a:close/>
              </a:path>
            </a:pathLst>
          </a:custGeom>
          <a:blipFill>
            <a:blip r:embed="rId7"/>
            <a:stretch>
              <a:fillRect l="0" t="0" r="0" b="0"/>
            </a:stretch>
          </a:blipFill>
        </p:spPr>
      </p:sp>
      <p:sp>
        <p:nvSpPr>
          <p:cNvPr name="Freeform 29" id="29"/>
          <p:cNvSpPr/>
          <p:nvPr/>
        </p:nvSpPr>
        <p:spPr>
          <a:xfrm flipH="false" flipV="false" rot="0">
            <a:off x="5840544" y="3173490"/>
            <a:ext cx="7557384" cy="807185"/>
          </a:xfrm>
          <a:custGeom>
            <a:avLst/>
            <a:gdLst/>
            <a:ahLst/>
            <a:cxnLst/>
            <a:rect r="r" b="b" t="t" l="l"/>
            <a:pathLst>
              <a:path h="807185" w="7557384">
                <a:moveTo>
                  <a:pt x="0" y="0"/>
                </a:moveTo>
                <a:lnTo>
                  <a:pt x="7557383" y="0"/>
                </a:lnTo>
                <a:lnTo>
                  <a:pt x="7557383" y="807186"/>
                </a:lnTo>
                <a:lnTo>
                  <a:pt x="0" y="807186"/>
                </a:lnTo>
                <a:lnTo>
                  <a:pt x="0" y="0"/>
                </a:lnTo>
                <a:close/>
              </a:path>
            </a:pathLst>
          </a:custGeom>
          <a:blipFill>
            <a:blip r:embed="rId8"/>
            <a:stretch>
              <a:fillRect l="0" t="0" r="0" b="0"/>
            </a:stretch>
          </a:blipFill>
        </p:spPr>
      </p:sp>
      <p:sp>
        <p:nvSpPr>
          <p:cNvPr name="Freeform 30" id="30"/>
          <p:cNvSpPr/>
          <p:nvPr/>
        </p:nvSpPr>
        <p:spPr>
          <a:xfrm flipH="false" flipV="false" rot="0">
            <a:off x="5840544" y="3914001"/>
            <a:ext cx="6514462" cy="1168169"/>
          </a:xfrm>
          <a:custGeom>
            <a:avLst/>
            <a:gdLst/>
            <a:ahLst/>
            <a:cxnLst/>
            <a:rect r="r" b="b" t="t" l="l"/>
            <a:pathLst>
              <a:path h="1168169" w="6514462">
                <a:moveTo>
                  <a:pt x="0" y="0"/>
                </a:moveTo>
                <a:lnTo>
                  <a:pt x="6514462" y="0"/>
                </a:lnTo>
                <a:lnTo>
                  <a:pt x="6514462" y="1168169"/>
                </a:lnTo>
                <a:lnTo>
                  <a:pt x="0" y="1168169"/>
                </a:lnTo>
                <a:lnTo>
                  <a:pt x="0" y="0"/>
                </a:lnTo>
                <a:close/>
              </a:path>
            </a:pathLst>
          </a:custGeom>
          <a:blipFill>
            <a:blip r:embed="rId9"/>
            <a:stretch>
              <a:fillRect l="0" t="0" r="0" b="0"/>
            </a:stretch>
          </a:blipFill>
        </p:spPr>
      </p:sp>
      <p:sp>
        <p:nvSpPr>
          <p:cNvPr name="TextBox 31" id="31"/>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e. Feature Encoding</a:t>
            </a:r>
          </a:p>
        </p:txBody>
      </p:sp>
      <p:sp>
        <p:nvSpPr>
          <p:cNvPr name="TextBox 32" id="32"/>
          <p:cNvSpPr txBox="true"/>
          <p:nvPr/>
        </p:nvSpPr>
        <p:spPr>
          <a:xfrm rot="0">
            <a:off x="1806584" y="2150505"/>
            <a:ext cx="11950484"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Label Encoding</a:t>
            </a:r>
          </a:p>
        </p:txBody>
      </p:sp>
      <p:sp>
        <p:nvSpPr>
          <p:cNvPr name="TextBox 33" id="33"/>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34" id="34"/>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35" id="35"/>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36" id="36"/>
          <p:cNvSpPr txBox="true"/>
          <p:nvPr/>
        </p:nvSpPr>
        <p:spPr>
          <a:xfrm rot="0">
            <a:off x="5462824" y="6826867"/>
            <a:ext cx="11950484"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One hot encoding</a:t>
            </a:r>
          </a:p>
        </p:txBody>
      </p:sp>
      <p:sp>
        <p:nvSpPr>
          <p:cNvPr name="TextBox 37" id="37"/>
          <p:cNvSpPr txBox="true"/>
          <p:nvPr/>
        </p:nvSpPr>
        <p:spPr>
          <a:xfrm rot="0">
            <a:off x="5638437" y="8506417"/>
            <a:ext cx="7108594" cy="936438"/>
          </a:xfrm>
          <a:prstGeom prst="rect">
            <a:avLst/>
          </a:prstGeom>
        </p:spPr>
        <p:txBody>
          <a:bodyPr anchor="t" rtlCol="false" tIns="0" lIns="0" bIns="0" rIns="0">
            <a:spAutoFit/>
          </a:bodyPr>
          <a:lstStyle/>
          <a:p>
            <a:pPr algn="l">
              <a:lnSpc>
                <a:spcPts val="2533"/>
              </a:lnSpc>
            </a:pPr>
            <a:r>
              <a:rPr lang="en-US" sz="1809">
                <a:solidFill>
                  <a:srgbClr val="000000"/>
                </a:solidFill>
                <a:latin typeface="Montserrat Italics"/>
                <a:ea typeface="Montserrat Italics"/>
                <a:cs typeface="Montserrat Italics"/>
                <a:sym typeface="Montserrat Italics"/>
              </a:rPr>
              <a:t>One hot encoding membantu dalam mempersiapkan dataset untuk model machine learning yang memerlukan input numerik.</a:t>
            </a:r>
          </a:p>
        </p:txBody>
      </p:sp>
      <p:sp>
        <p:nvSpPr>
          <p:cNvPr name="AutoShape 38" id="38"/>
          <p:cNvSpPr/>
          <p:nvPr/>
        </p:nvSpPr>
        <p:spPr>
          <a:xfrm>
            <a:off x="4591059" y="4046540"/>
            <a:ext cx="738867" cy="19050"/>
          </a:xfrm>
          <a:prstGeom prst="line">
            <a:avLst/>
          </a:prstGeom>
          <a:ln cap="flat" w="38100">
            <a:solidFill>
              <a:srgbClr val="001603"/>
            </a:solidFill>
            <a:prstDash val="sysDot"/>
            <a:headEnd type="none" len="sm" w="sm"/>
            <a:tailEnd type="arrow" len="sm" w="med"/>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275684" y="2118777"/>
            <a:ext cx="15544833" cy="1974952"/>
            <a:chOff x="0" y="0"/>
            <a:chExt cx="4948275" cy="628672"/>
          </a:xfrm>
        </p:grpSpPr>
        <p:sp>
          <p:nvSpPr>
            <p:cNvPr name="Freeform 4" id="4"/>
            <p:cNvSpPr/>
            <p:nvPr/>
          </p:nvSpPr>
          <p:spPr>
            <a:xfrm flipH="false" flipV="false" rot="0">
              <a:off x="0" y="0"/>
              <a:ext cx="4948275" cy="628672"/>
            </a:xfrm>
            <a:custGeom>
              <a:avLst/>
              <a:gdLst/>
              <a:ahLst/>
              <a:cxnLst/>
              <a:rect r="r" b="b" t="t" l="l"/>
              <a:pathLst>
                <a:path h="628672" w="4948275">
                  <a:moveTo>
                    <a:pt x="24902" y="0"/>
                  </a:moveTo>
                  <a:lnTo>
                    <a:pt x="4923373" y="0"/>
                  </a:lnTo>
                  <a:cubicBezTo>
                    <a:pt x="4929978" y="0"/>
                    <a:pt x="4936311" y="2624"/>
                    <a:pt x="4940981" y="7294"/>
                  </a:cubicBezTo>
                  <a:cubicBezTo>
                    <a:pt x="4945652" y="11964"/>
                    <a:pt x="4948275" y="18298"/>
                    <a:pt x="4948275" y="24902"/>
                  </a:cubicBezTo>
                  <a:lnTo>
                    <a:pt x="4948275" y="603770"/>
                  </a:lnTo>
                  <a:cubicBezTo>
                    <a:pt x="4948275" y="617523"/>
                    <a:pt x="4937126" y="628672"/>
                    <a:pt x="4923373" y="628672"/>
                  </a:cubicBezTo>
                  <a:lnTo>
                    <a:pt x="24902" y="628672"/>
                  </a:lnTo>
                  <a:cubicBezTo>
                    <a:pt x="11149" y="628672"/>
                    <a:pt x="0" y="617523"/>
                    <a:pt x="0" y="603770"/>
                  </a:cubicBezTo>
                  <a:lnTo>
                    <a:pt x="0" y="24902"/>
                  </a:lnTo>
                  <a:cubicBezTo>
                    <a:pt x="0" y="11149"/>
                    <a:pt x="11149" y="0"/>
                    <a:pt x="24902" y="0"/>
                  </a:cubicBezTo>
                  <a:close/>
                </a:path>
              </a:pathLst>
            </a:custGeom>
            <a:solidFill>
              <a:srgbClr val="141414"/>
            </a:solidFill>
          </p:spPr>
        </p:sp>
        <p:sp>
          <p:nvSpPr>
            <p:cNvPr name="TextBox 5" id="5"/>
            <p:cNvSpPr txBox="true"/>
            <p:nvPr/>
          </p:nvSpPr>
          <p:spPr>
            <a:xfrm>
              <a:off x="0" y="-38100"/>
              <a:ext cx="4948275" cy="666772"/>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275684" y="4726189"/>
            <a:ext cx="10022255" cy="5365378"/>
            <a:chOff x="0" y="0"/>
            <a:chExt cx="3190313" cy="1707922"/>
          </a:xfrm>
        </p:grpSpPr>
        <p:sp>
          <p:nvSpPr>
            <p:cNvPr name="Freeform 7" id="7"/>
            <p:cNvSpPr/>
            <p:nvPr/>
          </p:nvSpPr>
          <p:spPr>
            <a:xfrm flipH="false" flipV="false" rot="0">
              <a:off x="0" y="0"/>
              <a:ext cx="3190313" cy="1707922"/>
            </a:xfrm>
            <a:custGeom>
              <a:avLst/>
              <a:gdLst/>
              <a:ahLst/>
              <a:cxnLst/>
              <a:rect r="r" b="b" t="t" l="l"/>
              <a:pathLst>
                <a:path h="1707922" w="3190313">
                  <a:moveTo>
                    <a:pt x="38624" y="0"/>
                  </a:moveTo>
                  <a:lnTo>
                    <a:pt x="3151689" y="0"/>
                  </a:lnTo>
                  <a:cubicBezTo>
                    <a:pt x="3173020" y="0"/>
                    <a:pt x="3190313" y="17292"/>
                    <a:pt x="3190313" y="38624"/>
                  </a:cubicBezTo>
                  <a:lnTo>
                    <a:pt x="3190313" y="1669299"/>
                  </a:lnTo>
                  <a:cubicBezTo>
                    <a:pt x="3190313" y="1679542"/>
                    <a:pt x="3186243" y="1689366"/>
                    <a:pt x="3179000" y="1696610"/>
                  </a:cubicBezTo>
                  <a:cubicBezTo>
                    <a:pt x="3171757" y="1703853"/>
                    <a:pt x="3161933" y="1707922"/>
                    <a:pt x="3151689" y="1707922"/>
                  </a:cubicBezTo>
                  <a:lnTo>
                    <a:pt x="38624" y="1707922"/>
                  </a:lnTo>
                  <a:cubicBezTo>
                    <a:pt x="28380" y="1707922"/>
                    <a:pt x="18556" y="1703853"/>
                    <a:pt x="11313" y="1696610"/>
                  </a:cubicBezTo>
                  <a:cubicBezTo>
                    <a:pt x="4069" y="1689366"/>
                    <a:pt x="0" y="1679542"/>
                    <a:pt x="0" y="1669299"/>
                  </a:cubicBezTo>
                  <a:lnTo>
                    <a:pt x="0" y="38624"/>
                  </a:lnTo>
                  <a:cubicBezTo>
                    <a:pt x="0" y="17292"/>
                    <a:pt x="17292" y="0"/>
                    <a:pt x="38624" y="0"/>
                  </a:cubicBezTo>
                  <a:close/>
                </a:path>
              </a:pathLst>
            </a:custGeom>
            <a:solidFill>
              <a:srgbClr val="141414"/>
            </a:solidFill>
          </p:spPr>
        </p:sp>
        <p:sp>
          <p:nvSpPr>
            <p:cNvPr name="TextBox 8" id="8"/>
            <p:cNvSpPr txBox="true"/>
            <p:nvPr/>
          </p:nvSpPr>
          <p:spPr>
            <a:xfrm>
              <a:off x="0" y="-38100"/>
              <a:ext cx="3190313" cy="1746022"/>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024148"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3024148"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085194" y="2217180"/>
            <a:ext cx="4299832" cy="429983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8" id="18"/>
          <p:cNvGrpSpPr/>
          <p:nvPr/>
        </p:nvGrpSpPr>
        <p:grpSpPr>
          <a:xfrm rot="0">
            <a:off x="17085194" y="4606634"/>
            <a:ext cx="4299832" cy="4299832"/>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21" id="21"/>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22" id="22"/>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sp>
        <p:nvSpPr>
          <p:cNvPr name="Freeform 23" id="23"/>
          <p:cNvSpPr/>
          <p:nvPr/>
        </p:nvSpPr>
        <p:spPr>
          <a:xfrm flipH="false" flipV="false" rot="0">
            <a:off x="1443252" y="2217180"/>
            <a:ext cx="3956836" cy="1686990"/>
          </a:xfrm>
          <a:custGeom>
            <a:avLst/>
            <a:gdLst/>
            <a:ahLst/>
            <a:cxnLst/>
            <a:rect r="r" b="b" t="t" l="l"/>
            <a:pathLst>
              <a:path h="1686990" w="3956836">
                <a:moveTo>
                  <a:pt x="0" y="0"/>
                </a:moveTo>
                <a:lnTo>
                  <a:pt x="3956836" y="0"/>
                </a:lnTo>
                <a:lnTo>
                  <a:pt x="3956836" y="1686991"/>
                </a:lnTo>
                <a:lnTo>
                  <a:pt x="0" y="1686991"/>
                </a:lnTo>
                <a:lnTo>
                  <a:pt x="0" y="0"/>
                </a:lnTo>
                <a:close/>
              </a:path>
            </a:pathLst>
          </a:custGeom>
          <a:blipFill>
            <a:blip r:embed="rId5"/>
            <a:stretch>
              <a:fillRect l="0" t="0" r="-230782" b="-117799"/>
            </a:stretch>
          </a:blipFill>
        </p:spPr>
      </p:sp>
      <p:sp>
        <p:nvSpPr>
          <p:cNvPr name="Freeform 24" id="24"/>
          <p:cNvSpPr/>
          <p:nvPr/>
        </p:nvSpPr>
        <p:spPr>
          <a:xfrm flipH="false" flipV="false" rot="0">
            <a:off x="1443252" y="4850014"/>
            <a:ext cx="9517666" cy="5064442"/>
          </a:xfrm>
          <a:custGeom>
            <a:avLst/>
            <a:gdLst/>
            <a:ahLst/>
            <a:cxnLst/>
            <a:rect r="r" b="b" t="t" l="l"/>
            <a:pathLst>
              <a:path h="5064442" w="9517666">
                <a:moveTo>
                  <a:pt x="0" y="0"/>
                </a:moveTo>
                <a:lnTo>
                  <a:pt x="9517666" y="0"/>
                </a:lnTo>
                <a:lnTo>
                  <a:pt x="9517666" y="5064442"/>
                </a:lnTo>
                <a:lnTo>
                  <a:pt x="0" y="5064442"/>
                </a:lnTo>
                <a:lnTo>
                  <a:pt x="0" y="0"/>
                </a:lnTo>
                <a:close/>
              </a:path>
            </a:pathLst>
          </a:custGeom>
          <a:blipFill>
            <a:blip r:embed="rId6"/>
            <a:stretch>
              <a:fillRect l="0" t="-11086" r="0" b="0"/>
            </a:stretch>
          </a:blipFill>
        </p:spPr>
      </p:sp>
      <p:sp>
        <p:nvSpPr>
          <p:cNvPr name="TextBox 25" id="25"/>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f. Handle Class imbalance</a:t>
            </a:r>
          </a:p>
        </p:txBody>
      </p:sp>
      <p:sp>
        <p:nvSpPr>
          <p:cNvPr name="TextBox 26" id="26"/>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7" id="27"/>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8" id="28"/>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Freeform 29" id="29"/>
          <p:cNvSpPr/>
          <p:nvPr/>
        </p:nvSpPr>
        <p:spPr>
          <a:xfrm flipH="false" flipV="false" rot="0">
            <a:off x="5758623" y="2217180"/>
            <a:ext cx="10755561" cy="1670285"/>
          </a:xfrm>
          <a:custGeom>
            <a:avLst/>
            <a:gdLst/>
            <a:ahLst/>
            <a:cxnLst/>
            <a:rect r="r" b="b" t="t" l="l"/>
            <a:pathLst>
              <a:path h="1670285" w="10755561">
                <a:moveTo>
                  <a:pt x="0" y="0"/>
                </a:moveTo>
                <a:lnTo>
                  <a:pt x="10755562" y="0"/>
                </a:lnTo>
                <a:lnTo>
                  <a:pt x="10755562" y="1670286"/>
                </a:lnTo>
                <a:lnTo>
                  <a:pt x="0" y="1670286"/>
                </a:lnTo>
                <a:lnTo>
                  <a:pt x="0" y="0"/>
                </a:lnTo>
                <a:close/>
              </a:path>
            </a:pathLst>
          </a:custGeom>
          <a:blipFill>
            <a:blip r:embed="rId5"/>
            <a:stretch>
              <a:fillRect l="0" t="-91396" r="-8912" b="-5482"/>
            </a:stretch>
          </a:blipFill>
        </p:spPr>
      </p:sp>
      <p:sp>
        <p:nvSpPr>
          <p:cNvPr name="TextBox 30" id="30"/>
          <p:cNvSpPr txBox="true"/>
          <p:nvPr/>
        </p:nvSpPr>
        <p:spPr>
          <a:xfrm rot="0">
            <a:off x="1443252" y="4027054"/>
            <a:ext cx="11950484"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Oversampling</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1499686" y="3793816"/>
            <a:ext cx="8681715" cy="4330651"/>
            <a:chOff x="0" y="0"/>
            <a:chExt cx="2763588" cy="1378545"/>
          </a:xfrm>
        </p:grpSpPr>
        <p:sp>
          <p:nvSpPr>
            <p:cNvPr name="Freeform 18" id="18"/>
            <p:cNvSpPr/>
            <p:nvPr/>
          </p:nvSpPr>
          <p:spPr>
            <a:xfrm flipH="false" flipV="false" rot="0">
              <a:off x="0" y="0"/>
              <a:ext cx="2763588" cy="1378545"/>
            </a:xfrm>
            <a:custGeom>
              <a:avLst/>
              <a:gdLst/>
              <a:ahLst/>
              <a:cxnLst/>
              <a:rect r="r" b="b" t="t" l="l"/>
              <a:pathLst>
                <a:path h="1378545" w="2763588">
                  <a:moveTo>
                    <a:pt x="44588" y="0"/>
                  </a:moveTo>
                  <a:lnTo>
                    <a:pt x="2719001" y="0"/>
                  </a:lnTo>
                  <a:cubicBezTo>
                    <a:pt x="2743626" y="0"/>
                    <a:pt x="2763588" y="19963"/>
                    <a:pt x="2763588" y="44588"/>
                  </a:cubicBezTo>
                  <a:lnTo>
                    <a:pt x="2763588" y="1333958"/>
                  </a:lnTo>
                  <a:cubicBezTo>
                    <a:pt x="2763588" y="1358583"/>
                    <a:pt x="2743626" y="1378545"/>
                    <a:pt x="2719001" y="1378545"/>
                  </a:cubicBezTo>
                  <a:lnTo>
                    <a:pt x="44588" y="1378545"/>
                  </a:lnTo>
                  <a:cubicBezTo>
                    <a:pt x="19963" y="1378545"/>
                    <a:pt x="0" y="1358583"/>
                    <a:pt x="0" y="1333958"/>
                  </a:cubicBezTo>
                  <a:lnTo>
                    <a:pt x="0" y="44588"/>
                  </a:lnTo>
                  <a:cubicBezTo>
                    <a:pt x="0" y="19963"/>
                    <a:pt x="19963" y="0"/>
                    <a:pt x="44588" y="0"/>
                  </a:cubicBezTo>
                  <a:close/>
                </a:path>
              </a:pathLst>
            </a:custGeom>
            <a:solidFill>
              <a:srgbClr val="1D1D1D"/>
            </a:solidFill>
          </p:spPr>
        </p:sp>
        <p:sp>
          <p:nvSpPr>
            <p:cNvPr name="TextBox 19" id="19"/>
            <p:cNvSpPr txBox="true"/>
            <p:nvPr/>
          </p:nvSpPr>
          <p:spPr>
            <a:xfrm>
              <a:off x="0" y="-38100"/>
              <a:ext cx="2763588" cy="141664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992322" y="3932623"/>
            <a:ext cx="7500734" cy="4191844"/>
          </a:xfrm>
          <a:custGeom>
            <a:avLst/>
            <a:gdLst/>
            <a:ahLst/>
            <a:cxnLst/>
            <a:rect r="r" b="b" t="t" l="l"/>
            <a:pathLst>
              <a:path h="4191844" w="7500734">
                <a:moveTo>
                  <a:pt x="0" y="0"/>
                </a:moveTo>
                <a:lnTo>
                  <a:pt x="7500735" y="0"/>
                </a:lnTo>
                <a:lnTo>
                  <a:pt x="7500735" y="4191844"/>
                </a:lnTo>
                <a:lnTo>
                  <a:pt x="0" y="4191844"/>
                </a:lnTo>
                <a:lnTo>
                  <a:pt x="0" y="0"/>
                </a:lnTo>
                <a:close/>
              </a:path>
            </a:pathLst>
          </a:custGeom>
          <a:blipFill>
            <a:blip r:embed="rId5"/>
            <a:stretch>
              <a:fillRect l="0" t="0" r="-73952" b="0"/>
            </a:stretch>
          </a:blipFill>
        </p:spPr>
      </p:sp>
      <p:grpSp>
        <p:nvGrpSpPr>
          <p:cNvPr name="Group 21" id="21"/>
          <p:cNvGrpSpPr/>
          <p:nvPr/>
        </p:nvGrpSpPr>
        <p:grpSpPr>
          <a:xfrm rot="0">
            <a:off x="10534967" y="3793816"/>
            <a:ext cx="3996821" cy="1490486"/>
            <a:chOff x="0" y="0"/>
            <a:chExt cx="1272279" cy="474456"/>
          </a:xfrm>
        </p:grpSpPr>
        <p:sp>
          <p:nvSpPr>
            <p:cNvPr name="Freeform 22" id="22"/>
            <p:cNvSpPr/>
            <p:nvPr/>
          </p:nvSpPr>
          <p:spPr>
            <a:xfrm flipH="false" flipV="false" rot="0">
              <a:off x="0" y="0"/>
              <a:ext cx="1272279" cy="474456"/>
            </a:xfrm>
            <a:custGeom>
              <a:avLst/>
              <a:gdLst/>
              <a:ahLst/>
              <a:cxnLst/>
              <a:rect r="r" b="b" t="t" l="l"/>
              <a:pathLst>
                <a:path h="474456" w="1272279">
                  <a:moveTo>
                    <a:pt x="96851" y="0"/>
                  </a:moveTo>
                  <a:lnTo>
                    <a:pt x="1175428" y="0"/>
                  </a:lnTo>
                  <a:cubicBezTo>
                    <a:pt x="1201115" y="0"/>
                    <a:pt x="1225749" y="10204"/>
                    <a:pt x="1243912" y="28367"/>
                  </a:cubicBezTo>
                  <a:cubicBezTo>
                    <a:pt x="1262075" y="46530"/>
                    <a:pt x="1272279" y="71164"/>
                    <a:pt x="1272279" y="96851"/>
                  </a:cubicBezTo>
                  <a:lnTo>
                    <a:pt x="1272279" y="377605"/>
                  </a:lnTo>
                  <a:cubicBezTo>
                    <a:pt x="1272279" y="403291"/>
                    <a:pt x="1262075" y="427926"/>
                    <a:pt x="1243912" y="446089"/>
                  </a:cubicBezTo>
                  <a:cubicBezTo>
                    <a:pt x="1225749" y="464252"/>
                    <a:pt x="1201115" y="474456"/>
                    <a:pt x="1175428" y="474456"/>
                  </a:cubicBezTo>
                  <a:lnTo>
                    <a:pt x="96851" y="474456"/>
                  </a:lnTo>
                  <a:cubicBezTo>
                    <a:pt x="71164" y="474456"/>
                    <a:pt x="46530" y="464252"/>
                    <a:pt x="28367" y="446089"/>
                  </a:cubicBezTo>
                  <a:cubicBezTo>
                    <a:pt x="10204" y="427926"/>
                    <a:pt x="0" y="403291"/>
                    <a:pt x="0" y="377605"/>
                  </a:cubicBezTo>
                  <a:lnTo>
                    <a:pt x="0" y="96851"/>
                  </a:lnTo>
                  <a:cubicBezTo>
                    <a:pt x="0" y="71164"/>
                    <a:pt x="10204" y="46530"/>
                    <a:pt x="28367" y="28367"/>
                  </a:cubicBezTo>
                  <a:cubicBezTo>
                    <a:pt x="46530" y="10204"/>
                    <a:pt x="71164" y="0"/>
                    <a:pt x="96851" y="0"/>
                  </a:cubicBezTo>
                  <a:close/>
                </a:path>
              </a:pathLst>
            </a:custGeom>
            <a:solidFill>
              <a:srgbClr val="141414"/>
            </a:solidFill>
          </p:spPr>
        </p:sp>
        <p:sp>
          <p:nvSpPr>
            <p:cNvPr name="TextBox 23" id="23"/>
            <p:cNvSpPr txBox="true"/>
            <p:nvPr/>
          </p:nvSpPr>
          <p:spPr>
            <a:xfrm>
              <a:off x="0" y="-38100"/>
              <a:ext cx="1272279" cy="512556"/>
            </a:xfrm>
            <a:prstGeom prst="rect">
              <a:avLst/>
            </a:prstGeom>
          </p:spPr>
          <p:txBody>
            <a:bodyPr anchor="ctr" rtlCol="false" tIns="50800" lIns="50800" bIns="50800" rIns="50800"/>
            <a:lstStyle/>
            <a:p>
              <a:pPr algn="ctr">
                <a:lnSpc>
                  <a:spcPts val="2659"/>
                </a:lnSpc>
              </a:pPr>
            </a:p>
          </p:txBody>
        </p:sp>
      </p:grpSp>
      <p:sp>
        <p:nvSpPr>
          <p:cNvPr name="Freeform 24" id="24"/>
          <p:cNvSpPr/>
          <p:nvPr/>
        </p:nvSpPr>
        <p:spPr>
          <a:xfrm flipH="false" flipV="false" rot="0">
            <a:off x="11076919" y="3932623"/>
            <a:ext cx="2720036" cy="1110603"/>
          </a:xfrm>
          <a:custGeom>
            <a:avLst/>
            <a:gdLst/>
            <a:ahLst/>
            <a:cxnLst/>
            <a:rect r="r" b="b" t="t" l="l"/>
            <a:pathLst>
              <a:path h="1110603" w="2720036">
                <a:moveTo>
                  <a:pt x="0" y="0"/>
                </a:moveTo>
                <a:lnTo>
                  <a:pt x="2720035" y="0"/>
                </a:lnTo>
                <a:lnTo>
                  <a:pt x="2720035" y="1110603"/>
                </a:lnTo>
                <a:lnTo>
                  <a:pt x="0" y="1110603"/>
                </a:lnTo>
                <a:lnTo>
                  <a:pt x="0" y="0"/>
                </a:lnTo>
                <a:close/>
              </a:path>
            </a:pathLst>
          </a:custGeom>
          <a:blipFill>
            <a:blip r:embed="rId6"/>
            <a:stretch>
              <a:fillRect l="0" t="0" r="0" b="0"/>
            </a:stretch>
          </a:blipFill>
        </p:spPr>
      </p:sp>
      <p:sp>
        <p:nvSpPr>
          <p:cNvPr name="TextBox 25" id="25"/>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a. Feature Selection</a:t>
            </a:r>
          </a:p>
        </p:txBody>
      </p:sp>
      <p:sp>
        <p:nvSpPr>
          <p:cNvPr name="TextBox 26" id="26"/>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Feature Engineering </a:t>
            </a:r>
          </a:p>
        </p:txBody>
      </p:sp>
      <p:sp>
        <p:nvSpPr>
          <p:cNvPr name="TextBox 27" id="27"/>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8" id="28"/>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2</a:t>
            </a:r>
          </a:p>
        </p:txBody>
      </p:sp>
      <p:sp>
        <p:nvSpPr>
          <p:cNvPr name="TextBox 29" id="29"/>
          <p:cNvSpPr txBox="true"/>
          <p:nvPr/>
        </p:nvSpPr>
        <p:spPr>
          <a:xfrm rot="0">
            <a:off x="1701119" y="2082322"/>
            <a:ext cx="16121711" cy="438784"/>
          </a:xfrm>
          <a:prstGeom prst="rect">
            <a:avLst/>
          </a:prstGeom>
        </p:spPr>
        <p:txBody>
          <a:bodyPr anchor="t" rtlCol="false" tIns="0" lIns="0" bIns="0" rIns="0">
            <a:spAutoFit/>
          </a:bodyPr>
          <a:lstStyle/>
          <a:p>
            <a:pPr algn="l">
              <a:lnSpc>
                <a:spcPts val="3640"/>
              </a:lnSpc>
            </a:pPr>
            <a:r>
              <a:rPr lang="en-US" sz="2600">
                <a:solidFill>
                  <a:srgbClr val="003780"/>
                </a:solidFill>
                <a:latin typeface="Montserrat"/>
                <a:ea typeface="Montserrat"/>
                <a:cs typeface="Montserrat"/>
                <a:sym typeface="Montserrat"/>
              </a:rPr>
              <a:t>Tidak ada feature yang dibuang, dikarenakan semua feature memiliki peran penting terhadap y</a:t>
            </a:r>
          </a:p>
        </p:txBody>
      </p:sp>
      <p:sp>
        <p:nvSpPr>
          <p:cNvPr name="TextBox 30" id="30"/>
          <p:cNvSpPr txBox="true"/>
          <p:nvPr/>
        </p:nvSpPr>
        <p:spPr>
          <a:xfrm rot="0">
            <a:off x="1275684" y="2754881"/>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b. Feature Extraction</a:t>
            </a:r>
          </a:p>
        </p:txBody>
      </p:sp>
      <p:sp>
        <p:nvSpPr>
          <p:cNvPr name="TextBox 31" id="31"/>
          <p:cNvSpPr txBox="true"/>
          <p:nvPr/>
        </p:nvSpPr>
        <p:spPr>
          <a:xfrm rot="0">
            <a:off x="1829432" y="3320666"/>
            <a:ext cx="15583876" cy="455294"/>
          </a:xfrm>
          <a:prstGeom prst="rect">
            <a:avLst/>
          </a:prstGeom>
        </p:spPr>
        <p:txBody>
          <a:bodyPr anchor="t" rtlCol="false" tIns="0" lIns="0" bIns="0" rIns="0">
            <a:spAutoFit/>
          </a:bodyPr>
          <a:lstStyle/>
          <a:p>
            <a:pPr algn="l">
              <a:lnSpc>
                <a:spcPts val="3780"/>
              </a:lnSpc>
            </a:pPr>
            <a:r>
              <a:rPr lang="en-US" sz="2700">
                <a:solidFill>
                  <a:srgbClr val="003780"/>
                </a:solidFill>
                <a:latin typeface="Montserrat"/>
                <a:ea typeface="Montserrat"/>
                <a:cs typeface="Montserrat"/>
                <a:sym typeface="Montserrat"/>
              </a:rPr>
              <a:t>- Kelas Usia</a:t>
            </a:r>
          </a:p>
        </p:txBody>
      </p:sp>
      <p:sp>
        <p:nvSpPr>
          <p:cNvPr name="TextBox 32" id="32"/>
          <p:cNvSpPr txBox="true"/>
          <p:nvPr/>
        </p:nvSpPr>
        <p:spPr>
          <a:xfrm rot="0">
            <a:off x="10747462" y="5398601"/>
            <a:ext cx="5771672" cy="1396453"/>
          </a:xfrm>
          <a:prstGeom prst="rect">
            <a:avLst/>
          </a:prstGeom>
        </p:spPr>
        <p:txBody>
          <a:bodyPr anchor="t" rtlCol="false" tIns="0" lIns="0" bIns="0" rIns="0">
            <a:spAutoFit/>
          </a:bodyPr>
          <a:lstStyle/>
          <a:p>
            <a:pPr algn="l">
              <a:lnSpc>
                <a:spcPts val="2830"/>
              </a:lnSpc>
            </a:pPr>
            <a:r>
              <a:rPr lang="en-US" sz="2021">
                <a:solidFill>
                  <a:srgbClr val="003780"/>
                </a:solidFill>
                <a:latin typeface="Montserrat Italics"/>
                <a:ea typeface="Montserrat Italics"/>
                <a:cs typeface="Montserrat Italics"/>
                <a:sym typeface="Montserrat Italics"/>
              </a:rPr>
              <a:t>Penambahan feature Kelas Usia dianggap penting untuk melihat peluang calon nasabah yang membuka deposito dari Kelas Usia mereka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1723688" y="2978174"/>
            <a:ext cx="8681715" cy="5321251"/>
            <a:chOff x="0" y="0"/>
            <a:chExt cx="2763588" cy="1693876"/>
          </a:xfrm>
        </p:grpSpPr>
        <p:sp>
          <p:nvSpPr>
            <p:cNvPr name="Freeform 18" id="18"/>
            <p:cNvSpPr/>
            <p:nvPr/>
          </p:nvSpPr>
          <p:spPr>
            <a:xfrm flipH="false" flipV="false" rot="0">
              <a:off x="0" y="0"/>
              <a:ext cx="2763588" cy="1693876"/>
            </a:xfrm>
            <a:custGeom>
              <a:avLst/>
              <a:gdLst/>
              <a:ahLst/>
              <a:cxnLst/>
              <a:rect r="r" b="b" t="t" l="l"/>
              <a:pathLst>
                <a:path h="1693876" w="2763588">
                  <a:moveTo>
                    <a:pt x="44588" y="0"/>
                  </a:moveTo>
                  <a:lnTo>
                    <a:pt x="2719001" y="0"/>
                  </a:lnTo>
                  <a:cubicBezTo>
                    <a:pt x="2743626" y="0"/>
                    <a:pt x="2763588" y="19963"/>
                    <a:pt x="2763588" y="44588"/>
                  </a:cubicBezTo>
                  <a:lnTo>
                    <a:pt x="2763588" y="1649288"/>
                  </a:lnTo>
                  <a:cubicBezTo>
                    <a:pt x="2763588" y="1673913"/>
                    <a:pt x="2743626" y="1693876"/>
                    <a:pt x="2719001" y="1693876"/>
                  </a:cubicBezTo>
                  <a:lnTo>
                    <a:pt x="44588" y="1693876"/>
                  </a:lnTo>
                  <a:cubicBezTo>
                    <a:pt x="19963" y="1693876"/>
                    <a:pt x="0" y="1673913"/>
                    <a:pt x="0" y="1649288"/>
                  </a:cubicBezTo>
                  <a:lnTo>
                    <a:pt x="0" y="44588"/>
                  </a:lnTo>
                  <a:cubicBezTo>
                    <a:pt x="0" y="19963"/>
                    <a:pt x="19963" y="0"/>
                    <a:pt x="44588" y="0"/>
                  </a:cubicBezTo>
                  <a:close/>
                </a:path>
              </a:pathLst>
            </a:custGeom>
            <a:solidFill>
              <a:srgbClr val="1D1D1D"/>
            </a:solidFill>
          </p:spPr>
        </p:sp>
        <p:sp>
          <p:nvSpPr>
            <p:cNvPr name="TextBox 19" id="19"/>
            <p:cNvSpPr txBox="true"/>
            <p:nvPr/>
          </p:nvSpPr>
          <p:spPr>
            <a:xfrm>
              <a:off x="0" y="-38100"/>
              <a:ext cx="2763588" cy="1731976"/>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11076919" y="3152485"/>
            <a:ext cx="5141556" cy="1991015"/>
            <a:chOff x="0" y="0"/>
            <a:chExt cx="1636675" cy="633785"/>
          </a:xfrm>
        </p:grpSpPr>
        <p:sp>
          <p:nvSpPr>
            <p:cNvPr name="Freeform 21" id="21"/>
            <p:cNvSpPr/>
            <p:nvPr/>
          </p:nvSpPr>
          <p:spPr>
            <a:xfrm flipH="false" flipV="false" rot="0">
              <a:off x="0" y="0"/>
              <a:ext cx="1636675" cy="633785"/>
            </a:xfrm>
            <a:custGeom>
              <a:avLst/>
              <a:gdLst/>
              <a:ahLst/>
              <a:cxnLst/>
              <a:rect r="r" b="b" t="t" l="l"/>
              <a:pathLst>
                <a:path h="633785" w="1636675">
                  <a:moveTo>
                    <a:pt x="75288" y="0"/>
                  </a:moveTo>
                  <a:lnTo>
                    <a:pt x="1561387" y="0"/>
                  </a:lnTo>
                  <a:cubicBezTo>
                    <a:pt x="1602967" y="0"/>
                    <a:pt x="1636675" y="33707"/>
                    <a:pt x="1636675" y="75288"/>
                  </a:cubicBezTo>
                  <a:lnTo>
                    <a:pt x="1636675" y="558498"/>
                  </a:lnTo>
                  <a:cubicBezTo>
                    <a:pt x="1636675" y="600078"/>
                    <a:pt x="1602967" y="633785"/>
                    <a:pt x="1561387" y="633785"/>
                  </a:cubicBezTo>
                  <a:lnTo>
                    <a:pt x="75288" y="633785"/>
                  </a:lnTo>
                  <a:cubicBezTo>
                    <a:pt x="33707" y="633785"/>
                    <a:pt x="0" y="600078"/>
                    <a:pt x="0" y="558498"/>
                  </a:cubicBezTo>
                  <a:lnTo>
                    <a:pt x="0" y="75288"/>
                  </a:lnTo>
                  <a:cubicBezTo>
                    <a:pt x="0" y="33707"/>
                    <a:pt x="33707" y="0"/>
                    <a:pt x="75288" y="0"/>
                  </a:cubicBezTo>
                  <a:close/>
                </a:path>
              </a:pathLst>
            </a:custGeom>
            <a:solidFill>
              <a:srgbClr val="141414"/>
            </a:solidFill>
          </p:spPr>
        </p:sp>
        <p:sp>
          <p:nvSpPr>
            <p:cNvPr name="TextBox 22" id="22"/>
            <p:cNvSpPr txBox="true"/>
            <p:nvPr/>
          </p:nvSpPr>
          <p:spPr>
            <a:xfrm>
              <a:off x="0" y="-38100"/>
              <a:ext cx="1636675" cy="671885"/>
            </a:xfrm>
            <a:prstGeom prst="rect">
              <a:avLst/>
            </a:prstGeom>
          </p:spPr>
          <p:txBody>
            <a:bodyPr anchor="ctr" rtlCol="false" tIns="50800" lIns="50800" bIns="50800" rIns="50800"/>
            <a:lstStyle/>
            <a:p>
              <a:pPr algn="ctr">
                <a:lnSpc>
                  <a:spcPts val="2659"/>
                </a:lnSpc>
              </a:pPr>
            </a:p>
          </p:txBody>
        </p:sp>
      </p:grpSp>
      <p:sp>
        <p:nvSpPr>
          <p:cNvPr name="Freeform 23" id="23"/>
          <p:cNvSpPr/>
          <p:nvPr/>
        </p:nvSpPr>
        <p:spPr>
          <a:xfrm flipH="false" flipV="false" rot="0">
            <a:off x="1888576" y="3152485"/>
            <a:ext cx="8351940" cy="4866732"/>
          </a:xfrm>
          <a:custGeom>
            <a:avLst/>
            <a:gdLst/>
            <a:ahLst/>
            <a:cxnLst/>
            <a:rect r="r" b="b" t="t" l="l"/>
            <a:pathLst>
              <a:path h="4866732" w="8351940">
                <a:moveTo>
                  <a:pt x="0" y="0"/>
                </a:moveTo>
                <a:lnTo>
                  <a:pt x="8351940" y="0"/>
                </a:lnTo>
                <a:lnTo>
                  <a:pt x="8351940" y="4866733"/>
                </a:lnTo>
                <a:lnTo>
                  <a:pt x="0" y="4866733"/>
                </a:lnTo>
                <a:lnTo>
                  <a:pt x="0" y="0"/>
                </a:lnTo>
                <a:close/>
              </a:path>
            </a:pathLst>
          </a:custGeom>
          <a:blipFill>
            <a:blip r:embed="rId5"/>
            <a:stretch>
              <a:fillRect l="0" t="0" r="0" b="0"/>
            </a:stretch>
          </a:blipFill>
        </p:spPr>
      </p:sp>
      <p:sp>
        <p:nvSpPr>
          <p:cNvPr name="Freeform 24" id="24"/>
          <p:cNvSpPr/>
          <p:nvPr/>
        </p:nvSpPr>
        <p:spPr>
          <a:xfrm flipH="false" flipV="false" rot="0">
            <a:off x="11375368" y="3425358"/>
            <a:ext cx="4739862" cy="1445269"/>
          </a:xfrm>
          <a:custGeom>
            <a:avLst/>
            <a:gdLst/>
            <a:ahLst/>
            <a:cxnLst/>
            <a:rect r="r" b="b" t="t" l="l"/>
            <a:pathLst>
              <a:path h="1445269" w="4739862">
                <a:moveTo>
                  <a:pt x="0" y="0"/>
                </a:moveTo>
                <a:lnTo>
                  <a:pt x="4739862" y="0"/>
                </a:lnTo>
                <a:lnTo>
                  <a:pt x="4739862" y="1445269"/>
                </a:lnTo>
                <a:lnTo>
                  <a:pt x="0" y="1445269"/>
                </a:lnTo>
                <a:lnTo>
                  <a:pt x="0" y="0"/>
                </a:lnTo>
                <a:close/>
              </a:path>
            </a:pathLst>
          </a:custGeom>
          <a:blipFill>
            <a:blip r:embed="rId6"/>
            <a:stretch>
              <a:fillRect l="0" t="0" r="0" b="0"/>
            </a:stretch>
          </a:blipFill>
        </p:spPr>
      </p:sp>
      <p:sp>
        <p:nvSpPr>
          <p:cNvPr name="TextBox 25" id="25"/>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Feature Engineering </a:t>
            </a:r>
          </a:p>
        </p:txBody>
      </p:sp>
      <p:sp>
        <p:nvSpPr>
          <p:cNvPr name="TextBox 26" id="26"/>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7" id="27"/>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2</a:t>
            </a:r>
          </a:p>
        </p:txBody>
      </p:sp>
      <p:sp>
        <p:nvSpPr>
          <p:cNvPr name="TextBox 28" id="28"/>
          <p:cNvSpPr txBox="true"/>
          <p:nvPr/>
        </p:nvSpPr>
        <p:spPr>
          <a:xfrm rot="0">
            <a:off x="1275684" y="1603770"/>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b. Feature Extraction</a:t>
            </a:r>
          </a:p>
        </p:txBody>
      </p:sp>
      <p:sp>
        <p:nvSpPr>
          <p:cNvPr name="TextBox 29" id="29"/>
          <p:cNvSpPr txBox="true"/>
          <p:nvPr/>
        </p:nvSpPr>
        <p:spPr>
          <a:xfrm rot="0">
            <a:off x="1829432" y="2267534"/>
            <a:ext cx="15583876" cy="455294"/>
          </a:xfrm>
          <a:prstGeom prst="rect">
            <a:avLst/>
          </a:prstGeom>
        </p:spPr>
        <p:txBody>
          <a:bodyPr anchor="t" rtlCol="false" tIns="0" lIns="0" bIns="0" rIns="0">
            <a:spAutoFit/>
          </a:bodyPr>
          <a:lstStyle/>
          <a:p>
            <a:pPr algn="l">
              <a:lnSpc>
                <a:spcPts val="3780"/>
              </a:lnSpc>
            </a:pPr>
            <a:r>
              <a:rPr lang="en-US" sz="2700">
                <a:solidFill>
                  <a:srgbClr val="003780"/>
                </a:solidFill>
                <a:latin typeface="Montserrat"/>
                <a:ea typeface="Montserrat"/>
                <a:cs typeface="Montserrat"/>
                <a:sym typeface="Montserrat"/>
              </a:rPr>
              <a:t>- Kelas Segmentasi</a:t>
            </a:r>
          </a:p>
        </p:txBody>
      </p:sp>
      <p:sp>
        <p:nvSpPr>
          <p:cNvPr name="TextBox 30" id="30"/>
          <p:cNvSpPr txBox="true"/>
          <p:nvPr/>
        </p:nvSpPr>
        <p:spPr>
          <a:xfrm rot="0">
            <a:off x="11076919" y="5419529"/>
            <a:ext cx="5771672" cy="2101303"/>
          </a:xfrm>
          <a:prstGeom prst="rect">
            <a:avLst/>
          </a:prstGeom>
        </p:spPr>
        <p:txBody>
          <a:bodyPr anchor="t" rtlCol="false" tIns="0" lIns="0" bIns="0" rIns="0">
            <a:spAutoFit/>
          </a:bodyPr>
          <a:lstStyle/>
          <a:p>
            <a:pPr algn="l">
              <a:lnSpc>
                <a:spcPts val="2830"/>
              </a:lnSpc>
            </a:pPr>
            <a:r>
              <a:rPr lang="en-US" sz="2021">
                <a:solidFill>
                  <a:srgbClr val="003780"/>
                </a:solidFill>
                <a:latin typeface="Montserrat Italics"/>
                <a:ea typeface="Montserrat Italics"/>
                <a:cs typeface="Montserrat Italics"/>
                <a:sym typeface="Montserrat Italics"/>
              </a:rPr>
              <a:t>Penambahan feature Segmentasi kelas calon nasabah yang dilihat dari balance rata rata tahunan dianggap penting untuk melihat peluang calon nasabah yang membuka deposito dari Kelas ekonomi yang tercermin pada 'balanace' mereka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8444"/>
            </a:stretch>
          </a:blipFill>
        </p:spPr>
      </p:sp>
      <p:sp>
        <p:nvSpPr>
          <p:cNvPr name="Freeform 3" id="3"/>
          <p:cNvSpPr/>
          <p:nvPr/>
        </p:nvSpPr>
        <p:spPr>
          <a:xfrm flipH="true" flipV="false" rot="0">
            <a:off x="-4004850" y="7580731"/>
            <a:ext cx="21264150" cy="6371020"/>
          </a:xfrm>
          <a:custGeom>
            <a:avLst/>
            <a:gdLst/>
            <a:ahLst/>
            <a:cxnLst/>
            <a:rect r="r" b="b" t="t" l="l"/>
            <a:pathLst>
              <a:path h="6371020" w="21264150">
                <a:moveTo>
                  <a:pt x="21264150" y="0"/>
                </a:moveTo>
                <a:lnTo>
                  <a:pt x="0" y="0"/>
                </a:lnTo>
                <a:lnTo>
                  <a:pt x="0" y="6371020"/>
                </a:lnTo>
                <a:lnTo>
                  <a:pt x="21264150" y="6371020"/>
                </a:lnTo>
                <a:lnTo>
                  <a:pt x="21264150" y="0"/>
                </a:lnTo>
                <a:close/>
              </a:path>
            </a:pathLst>
          </a:custGeom>
          <a:blipFill>
            <a:blip r:embed="rId3">
              <a:extLst>
                <a:ext uri="{96DAC541-7B7A-43D3-8B79-37D633B846F1}">
                  <asvg:svgBlip xmlns:asvg="http://schemas.microsoft.com/office/drawing/2016/SVG/main" r:embed="rId4"/>
                </a:ext>
              </a:extLst>
            </a:blip>
            <a:stretch>
              <a:fillRect l="0" t="-64934" r="0" b="0"/>
            </a:stretch>
          </a:blipFill>
        </p:spPr>
      </p:sp>
      <p:grpSp>
        <p:nvGrpSpPr>
          <p:cNvPr name="Group 4" id="4"/>
          <p:cNvGrpSpPr>
            <a:grpSpLocks noChangeAspect="true"/>
          </p:cNvGrpSpPr>
          <p:nvPr/>
        </p:nvGrpSpPr>
        <p:grpSpPr>
          <a:xfrm rot="0">
            <a:off x="11816715" y="-1563454"/>
            <a:ext cx="8637270" cy="8637270"/>
            <a:chOff x="0" y="0"/>
            <a:chExt cx="6350000" cy="6350000"/>
          </a:xfrm>
        </p:grpSpPr>
        <p:sp>
          <p:nvSpPr>
            <p:cNvPr name="Freeform 5" id="5"/>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adFill rotWithShape="true">
              <a:gsLst>
                <a:gs pos="0">
                  <a:srgbClr val="003A86">
                    <a:alpha val="100000"/>
                  </a:srgbClr>
                </a:gs>
                <a:gs pos="50000">
                  <a:srgbClr val="00132B">
                    <a:alpha val="94000"/>
                  </a:srgbClr>
                </a:gs>
                <a:gs pos="100000">
                  <a:srgbClr val="000034">
                    <a:alpha val="100000"/>
                  </a:srgbClr>
                </a:gs>
              </a:gsLst>
              <a:lin ang="5400000"/>
            </a:gradFill>
          </p:spPr>
        </p:sp>
        <p:sp>
          <p:nvSpPr>
            <p:cNvPr name="Freeform 6" id="6"/>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5"/>
              <a:stretch>
                <a:fillRect l="-24712" t="0" r="-24712" b="0"/>
              </a:stretch>
            </a:blipFill>
          </p:spPr>
        </p:sp>
      </p:grpSp>
      <p:grpSp>
        <p:nvGrpSpPr>
          <p:cNvPr name="Group 7" id="7"/>
          <p:cNvGrpSpPr>
            <a:grpSpLocks noChangeAspect="true"/>
          </p:cNvGrpSpPr>
          <p:nvPr/>
        </p:nvGrpSpPr>
        <p:grpSpPr>
          <a:xfrm rot="0">
            <a:off x="14285632" y="5618010"/>
            <a:ext cx="5120603" cy="5120603"/>
            <a:chOff x="0" y="0"/>
            <a:chExt cx="6350000" cy="6350000"/>
          </a:xfrm>
        </p:grpSpPr>
        <p:sp>
          <p:nvSpPr>
            <p:cNvPr name="Freeform 8" id="8"/>
            <p:cNvSpPr/>
            <p:nvPr/>
          </p:nvSpPr>
          <p:spPr>
            <a:xfrm flipH="false" flipV="false" rot="0">
              <a:off x="-156812" y="-5088"/>
              <a:ext cx="6663624" cy="6360176"/>
            </a:xfrm>
            <a:custGeom>
              <a:avLst/>
              <a:gdLst/>
              <a:ahLst/>
              <a:cxnLst/>
              <a:rect r="r" b="b" t="t" l="l"/>
              <a:pathLst>
                <a:path h="6360176" w="6663624">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Freeform 9" id="9"/>
            <p:cNvSpPr/>
            <p:nvPr/>
          </p:nvSpPr>
          <p:spPr>
            <a:xfrm flipH="false" flipV="false" rot="0">
              <a:off x="284320" y="415956"/>
              <a:ext cx="5781360" cy="5518089"/>
            </a:xfrm>
            <a:custGeom>
              <a:avLst/>
              <a:gdLst/>
              <a:ahLst/>
              <a:cxnLst/>
              <a:rect r="r" b="b" t="t" l="l"/>
              <a:pathLst>
                <a:path h="5518089" w="5781360">
                  <a:moveTo>
                    <a:pt x="2890680" y="4414"/>
                  </a:moveTo>
                  <a:cubicBezTo>
                    <a:pt x="1903611" y="0"/>
                    <a:pt x="989627" y="524062"/>
                    <a:pt x="494813" y="1378160"/>
                  </a:cubicBezTo>
                  <a:cubicBezTo>
                    <a:pt x="0" y="2232259"/>
                    <a:pt x="0" y="3285829"/>
                    <a:pt x="494813" y="4139928"/>
                  </a:cubicBezTo>
                  <a:cubicBezTo>
                    <a:pt x="989627" y="4994026"/>
                    <a:pt x="1903611" y="5518088"/>
                    <a:pt x="2890680" y="5513674"/>
                  </a:cubicBezTo>
                  <a:cubicBezTo>
                    <a:pt x="3877749" y="5518088"/>
                    <a:pt x="4791733" y="4994026"/>
                    <a:pt x="5286547" y="4139928"/>
                  </a:cubicBezTo>
                  <a:cubicBezTo>
                    <a:pt x="5781360" y="3285829"/>
                    <a:pt x="5781360" y="2232259"/>
                    <a:pt x="5286547" y="1378161"/>
                  </a:cubicBezTo>
                  <a:cubicBezTo>
                    <a:pt x="4791733" y="524062"/>
                    <a:pt x="3877749" y="0"/>
                    <a:pt x="2890680" y="4414"/>
                  </a:cubicBezTo>
                  <a:close/>
                </a:path>
              </a:pathLst>
            </a:custGeom>
            <a:blipFill>
              <a:blip r:embed="rId6"/>
              <a:stretch>
                <a:fillRect l="-56474" t="0" r="-56474" b="0"/>
              </a:stretch>
            </a:blipFill>
          </p:spPr>
        </p:sp>
      </p:grpSp>
      <p:grpSp>
        <p:nvGrpSpPr>
          <p:cNvPr name="Group 10" id="10"/>
          <p:cNvGrpSpPr/>
          <p:nvPr/>
        </p:nvGrpSpPr>
        <p:grpSpPr>
          <a:xfrm rot="0">
            <a:off x="13012181" y="6697864"/>
            <a:ext cx="751905" cy="75190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3" id="13"/>
          <p:cNvGrpSpPr/>
          <p:nvPr/>
        </p:nvGrpSpPr>
        <p:grpSpPr>
          <a:xfrm rot="0">
            <a:off x="276795" y="6044926"/>
            <a:ext cx="2885291" cy="288529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11F47">
                    <a:alpha val="100000"/>
                  </a:srgbClr>
                </a:gs>
                <a:gs pos="100000">
                  <a:srgbClr val="000029">
                    <a:alpha val="100000"/>
                  </a:srgbClr>
                </a:gs>
              </a:gsLst>
              <a:lin ang="5400000"/>
            </a:gra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6" id="16"/>
          <p:cNvSpPr/>
          <p:nvPr/>
        </p:nvSpPr>
        <p:spPr>
          <a:xfrm flipH="false" flipV="false" rot="0">
            <a:off x="137596" y="50738"/>
            <a:ext cx="2276178" cy="894804"/>
          </a:xfrm>
          <a:custGeom>
            <a:avLst/>
            <a:gdLst/>
            <a:ahLst/>
            <a:cxnLst/>
            <a:rect r="r" b="b" t="t" l="l"/>
            <a:pathLst>
              <a:path h="894804" w="2276178">
                <a:moveTo>
                  <a:pt x="0" y="0"/>
                </a:moveTo>
                <a:lnTo>
                  <a:pt x="2276177" y="0"/>
                </a:lnTo>
                <a:lnTo>
                  <a:pt x="2276177" y="894803"/>
                </a:lnTo>
                <a:lnTo>
                  <a:pt x="0" y="894803"/>
                </a:lnTo>
                <a:lnTo>
                  <a:pt x="0" y="0"/>
                </a:lnTo>
                <a:close/>
              </a:path>
            </a:pathLst>
          </a:custGeom>
          <a:blipFill>
            <a:blip r:embed="rId7"/>
            <a:stretch>
              <a:fillRect l="0" t="0" r="0" b="0"/>
            </a:stretch>
          </a:blipFill>
        </p:spPr>
      </p:sp>
      <p:sp>
        <p:nvSpPr>
          <p:cNvPr name="TextBox 17" id="17"/>
          <p:cNvSpPr txBox="true"/>
          <p:nvPr/>
        </p:nvSpPr>
        <p:spPr>
          <a:xfrm rot="0">
            <a:off x="3572691" y="252641"/>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Freeform 18" id="18"/>
          <p:cNvSpPr/>
          <p:nvPr/>
        </p:nvSpPr>
        <p:spPr>
          <a:xfrm flipH="false" flipV="false" rot="0">
            <a:off x="2751482" y="-15297"/>
            <a:ext cx="821209" cy="1026873"/>
          </a:xfrm>
          <a:custGeom>
            <a:avLst/>
            <a:gdLst/>
            <a:ahLst/>
            <a:cxnLst/>
            <a:rect r="r" b="b" t="t" l="l"/>
            <a:pathLst>
              <a:path h="1026873" w="821209">
                <a:moveTo>
                  <a:pt x="0" y="0"/>
                </a:moveTo>
                <a:lnTo>
                  <a:pt x="821209" y="0"/>
                </a:lnTo>
                <a:lnTo>
                  <a:pt x="821209" y="1026873"/>
                </a:lnTo>
                <a:lnTo>
                  <a:pt x="0" y="1026873"/>
                </a:lnTo>
                <a:lnTo>
                  <a:pt x="0" y="0"/>
                </a:lnTo>
                <a:close/>
              </a:path>
            </a:pathLst>
          </a:custGeom>
          <a:blipFill>
            <a:blip r:embed="rId8"/>
            <a:stretch>
              <a:fillRect l="0" t="0" r="0" b="0"/>
            </a:stretch>
          </a:blipFill>
        </p:spPr>
      </p:sp>
      <p:sp>
        <p:nvSpPr>
          <p:cNvPr name="TextBox 19" id="19"/>
          <p:cNvSpPr txBox="true"/>
          <p:nvPr/>
        </p:nvSpPr>
        <p:spPr>
          <a:xfrm rot="0">
            <a:off x="1617736" y="895350"/>
            <a:ext cx="75894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Git</a:t>
            </a:r>
          </a:p>
        </p:txBody>
      </p:sp>
      <p:sp>
        <p:nvSpPr>
          <p:cNvPr name="TextBox 20" id="20"/>
          <p:cNvSpPr txBox="true"/>
          <p:nvPr/>
        </p:nvSpPr>
        <p:spPr>
          <a:xfrm rot="0">
            <a:off x="933633" y="1204709"/>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3</a:t>
            </a:r>
          </a:p>
        </p:txBody>
      </p:sp>
      <p:grpSp>
        <p:nvGrpSpPr>
          <p:cNvPr name="Group 21" id="21"/>
          <p:cNvGrpSpPr/>
          <p:nvPr/>
        </p:nvGrpSpPr>
        <p:grpSpPr>
          <a:xfrm rot="0">
            <a:off x="1406460" y="4174428"/>
            <a:ext cx="9658350" cy="969072"/>
            <a:chOff x="0" y="0"/>
            <a:chExt cx="2543763" cy="255229"/>
          </a:xfrm>
        </p:grpSpPr>
        <p:sp>
          <p:nvSpPr>
            <p:cNvPr name="Freeform 22" id="22"/>
            <p:cNvSpPr/>
            <p:nvPr/>
          </p:nvSpPr>
          <p:spPr>
            <a:xfrm flipH="false" flipV="false" rot="0">
              <a:off x="0" y="0"/>
              <a:ext cx="2543763" cy="255229"/>
            </a:xfrm>
            <a:custGeom>
              <a:avLst/>
              <a:gdLst/>
              <a:ahLst/>
              <a:cxnLst/>
              <a:rect r="r" b="b" t="t" l="l"/>
              <a:pathLst>
                <a:path h="255229" w="2543763">
                  <a:moveTo>
                    <a:pt x="80158" y="0"/>
                  </a:moveTo>
                  <a:lnTo>
                    <a:pt x="2463605" y="0"/>
                  </a:lnTo>
                  <a:cubicBezTo>
                    <a:pt x="2484864" y="0"/>
                    <a:pt x="2505253" y="8445"/>
                    <a:pt x="2520285" y="23478"/>
                  </a:cubicBezTo>
                  <a:cubicBezTo>
                    <a:pt x="2535318" y="38510"/>
                    <a:pt x="2543763" y="58899"/>
                    <a:pt x="2543763" y="80158"/>
                  </a:cubicBezTo>
                  <a:lnTo>
                    <a:pt x="2543763" y="175071"/>
                  </a:lnTo>
                  <a:cubicBezTo>
                    <a:pt x="2543763" y="219341"/>
                    <a:pt x="2507875" y="255229"/>
                    <a:pt x="2463605" y="255229"/>
                  </a:cubicBezTo>
                  <a:lnTo>
                    <a:pt x="80158" y="255229"/>
                  </a:lnTo>
                  <a:cubicBezTo>
                    <a:pt x="35888" y="255229"/>
                    <a:pt x="0" y="219341"/>
                    <a:pt x="0" y="175071"/>
                  </a:cubicBezTo>
                  <a:lnTo>
                    <a:pt x="0" y="80158"/>
                  </a:lnTo>
                  <a:cubicBezTo>
                    <a:pt x="0" y="58899"/>
                    <a:pt x="8445" y="38510"/>
                    <a:pt x="23478" y="23478"/>
                  </a:cubicBezTo>
                  <a:cubicBezTo>
                    <a:pt x="38510" y="8445"/>
                    <a:pt x="58899" y="0"/>
                    <a:pt x="80158"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23" id="23"/>
            <p:cNvSpPr txBox="true"/>
            <p:nvPr/>
          </p:nvSpPr>
          <p:spPr>
            <a:xfrm>
              <a:off x="0" y="-76200"/>
              <a:ext cx="2543763" cy="331429"/>
            </a:xfrm>
            <a:prstGeom prst="rect">
              <a:avLst/>
            </a:prstGeom>
          </p:spPr>
          <p:txBody>
            <a:bodyPr anchor="ctr" rtlCol="false" tIns="50800" lIns="50800" bIns="50800" rIns="50800"/>
            <a:lstStyle/>
            <a:p>
              <a:pPr algn="ctr">
                <a:lnSpc>
                  <a:spcPts val="6299"/>
                </a:lnSpc>
              </a:pPr>
              <a:r>
                <a:rPr lang="en-US" sz="4499" u="sng">
                  <a:solidFill>
                    <a:srgbClr val="FFFFFF"/>
                  </a:solidFill>
                  <a:latin typeface="Montserrat Bold"/>
                  <a:ea typeface="Montserrat Bold"/>
                  <a:cs typeface="Montserrat Bold"/>
                  <a:sym typeface="Montserrat Bold"/>
                  <a:hlinkClick r:id="rId9" tooltip="https://github.com/rendybk/finpro_model_masetros"/>
                </a:rPr>
                <a:t>Maestro Git Link</a:t>
              </a:r>
            </a:p>
          </p:txBody>
        </p:sp>
      </p:grpSp>
      <p:grpSp>
        <p:nvGrpSpPr>
          <p:cNvPr name="Group 24" id="24"/>
          <p:cNvGrpSpPr/>
          <p:nvPr/>
        </p:nvGrpSpPr>
        <p:grpSpPr>
          <a:xfrm rot="0">
            <a:off x="10340645" y="695079"/>
            <a:ext cx="1442645" cy="1442645"/>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11F47">
                    <a:alpha val="100000"/>
                  </a:srgbClr>
                </a:gs>
                <a:gs pos="100000">
                  <a:srgbClr val="000029">
                    <a:alpha val="100000"/>
                  </a:srgbClr>
                </a:gs>
              </a:gsLst>
              <a:lin ang="5400000"/>
            </a:gradFill>
          </p:spPr>
        </p:sp>
        <p:sp>
          <p:nvSpPr>
            <p:cNvPr name="TextBox 26" id="2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922" t="-51961" r="-35922" b="-51961"/>
            </a:stretch>
          </a:blipFill>
        </p:spPr>
      </p:sp>
      <p:grpSp>
        <p:nvGrpSpPr>
          <p:cNvPr name="Group 3" id="3"/>
          <p:cNvGrpSpPr/>
          <p:nvPr/>
        </p:nvGrpSpPr>
        <p:grpSpPr>
          <a:xfrm rot="0">
            <a:off x="-837370" y="-7371900"/>
            <a:ext cx="22691767" cy="13042278"/>
            <a:chOff x="-111760" y="-7620"/>
            <a:chExt cx="5775960" cy="3319780"/>
          </a:xfrm>
        </p:grpSpPr>
        <p:sp>
          <p:nvSpPr>
            <p:cNvPr name="Freeform 4" id="4"/>
            <p:cNvSpPr/>
            <p:nvPr/>
          </p:nvSpPr>
          <p:spPr>
            <a:xfrm flipH="false" flipV="false" rot="0">
              <a:off x="0" y="0"/>
              <a:ext cx="5775960" cy="3319780"/>
            </a:xfrm>
            <a:custGeom>
              <a:avLst/>
              <a:gdLst/>
              <a:ahLst/>
              <a:cxnLst/>
              <a:rect r="r" b="b" t="t" l="l"/>
              <a:pathLst>
                <a:path h="3319780" w="5775960">
                  <a:moveTo>
                    <a:pt x="5775960" y="582930"/>
                  </a:moveTo>
                  <a:cubicBezTo>
                    <a:pt x="5772150" y="835660"/>
                    <a:pt x="5599430" y="1066800"/>
                    <a:pt x="5523230" y="1300480"/>
                  </a:cubicBezTo>
                  <a:cubicBezTo>
                    <a:pt x="5410200" y="1645920"/>
                    <a:pt x="5482590" y="2023110"/>
                    <a:pt x="5292090" y="2345690"/>
                  </a:cubicBezTo>
                  <a:cubicBezTo>
                    <a:pt x="5060950" y="2734310"/>
                    <a:pt x="4563110" y="2887980"/>
                    <a:pt x="4154170" y="2686050"/>
                  </a:cubicBezTo>
                  <a:cubicBezTo>
                    <a:pt x="3973830" y="2597150"/>
                    <a:pt x="3754120" y="2641600"/>
                    <a:pt x="3624580" y="2795270"/>
                  </a:cubicBezTo>
                  <a:cubicBezTo>
                    <a:pt x="3351530" y="3116580"/>
                    <a:pt x="2943860" y="3319780"/>
                    <a:pt x="2487930" y="3319780"/>
                  </a:cubicBezTo>
                  <a:cubicBezTo>
                    <a:pt x="2136140" y="3319780"/>
                    <a:pt x="1812290" y="3197860"/>
                    <a:pt x="1557020" y="2993390"/>
                  </a:cubicBezTo>
                  <a:cubicBezTo>
                    <a:pt x="1446530" y="2905760"/>
                    <a:pt x="1341120" y="2936240"/>
                    <a:pt x="1225550" y="2981960"/>
                  </a:cubicBezTo>
                  <a:cubicBezTo>
                    <a:pt x="1093470" y="3034030"/>
                    <a:pt x="971550" y="3002280"/>
                    <a:pt x="864870" y="2909570"/>
                  </a:cubicBezTo>
                  <a:cubicBezTo>
                    <a:pt x="718820" y="2781300"/>
                    <a:pt x="584200" y="2785110"/>
                    <a:pt x="403860" y="2773680"/>
                  </a:cubicBezTo>
                  <a:cubicBezTo>
                    <a:pt x="0" y="2748280"/>
                    <a:pt x="24130" y="2133600"/>
                    <a:pt x="414020" y="2112010"/>
                  </a:cubicBezTo>
                  <a:cubicBezTo>
                    <a:pt x="508000" y="2106930"/>
                    <a:pt x="571500" y="2157730"/>
                    <a:pt x="660400" y="2174240"/>
                  </a:cubicBezTo>
                  <a:cubicBezTo>
                    <a:pt x="739140" y="2189480"/>
                    <a:pt x="798830" y="2170430"/>
                    <a:pt x="847090" y="2129790"/>
                  </a:cubicBezTo>
                  <a:cubicBezTo>
                    <a:pt x="895350" y="2089150"/>
                    <a:pt x="850900" y="2011680"/>
                    <a:pt x="791210" y="2029460"/>
                  </a:cubicBezTo>
                  <a:cubicBezTo>
                    <a:pt x="755650" y="2040890"/>
                    <a:pt x="718820" y="2045970"/>
                    <a:pt x="679450" y="2045970"/>
                  </a:cubicBezTo>
                  <a:cubicBezTo>
                    <a:pt x="464820" y="2045970"/>
                    <a:pt x="293370" y="1864360"/>
                    <a:pt x="308610" y="1645920"/>
                  </a:cubicBezTo>
                  <a:cubicBezTo>
                    <a:pt x="322580" y="1461770"/>
                    <a:pt x="472440" y="1314450"/>
                    <a:pt x="656590" y="1303020"/>
                  </a:cubicBezTo>
                  <a:cubicBezTo>
                    <a:pt x="782320" y="1295400"/>
                    <a:pt x="895350" y="1350010"/>
                    <a:pt x="967740" y="1438910"/>
                  </a:cubicBezTo>
                  <a:cubicBezTo>
                    <a:pt x="996950" y="1474470"/>
                    <a:pt x="1052830" y="1464310"/>
                    <a:pt x="1066800" y="1419860"/>
                  </a:cubicBezTo>
                  <a:lnTo>
                    <a:pt x="1066800" y="1418590"/>
                  </a:lnTo>
                  <a:cubicBezTo>
                    <a:pt x="1127760" y="1215390"/>
                    <a:pt x="1228090" y="1024890"/>
                    <a:pt x="1362710" y="861060"/>
                  </a:cubicBezTo>
                  <a:cubicBezTo>
                    <a:pt x="1639570" y="525780"/>
                    <a:pt x="2052320" y="331470"/>
                    <a:pt x="2486660" y="331470"/>
                  </a:cubicBezTo>
                  <a:cubicBezTo>
                    <a:pt x="2910840" y="331470"/>
                    <a:pt x="3293110" y="508000"/>
                    <a:pt x="3564890" y="792480"/>
                  </a:cubicBezTo>
                  <a:cubicBezTo>
                    <a:pt x="3634740" y="864870"/>
                    <a:pt x="3840480" y="990600"/>
                    <a:pt x="3938270" y="1007110"/>
                  </a:cubicBezTo>
                  <a:cubicBezTo>
                    <a:pt x="4141470" y="1041400"/>
                    <a:pt x="4364990" y="861060"/>
                    <a:pt x="4451350" y="693420"/>
                  </a:cubicBezTo>
                  <a:cubicBezTo>
                    <a:pt x="4451350" y="693420"/>
                    <a:pt x="4606290" y="392430"/>
                    <a:pt x="4606290" y="392430"/>
                  </a:cubicBezTo>
                  <a:cubicBezTo>
                    <a:pt x="4695190" y="162560"/>
                    <a:pt x="4919980" y="0"/>
                    <a:pt x="5182870" y="3810"/>
                  </a:cubicBezTo>
                  <a:cubicBezTo>
                    <a:pt x="5458460" y="11430"/>
                    <a:pt x="5737860" y="227330"/>
                    <a:pt x="5772150" y="509270"/>
                  </a:cubicBezTo>
                  <a:cubicBezTo>
                    <a:pt x="5774690" y="533400"/>
                    <a:pt x="5775960" y="558800"/>
                    <a:pt x="5775960" y="58293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a:ln w="12700">
              <a:solidFill>
                <a:srgbClr val="000000"/>
              </a:solidFill>
            </a:ln>
          </p:spPr>
        </p:sp>
      </p:grpSp>
      <p:grpSp>
        <p:nvGrpSpPr>
          <p:cNvPr name="Group 5" id="5"/>
          <p:cNvGrpSpPr/>
          <p:nvPr/>
        </p:nvGrpSpPr>
        <p:grpSpPr>
          <a:xfrm rot="0">
            <a:off x="-837370" y="-7609676"/>
            <a:ext cx="22691767" cy="13042278"/>
            <a:chOff x="-111760" y="-7620"/>
            <a:chExt cx="5775960" cy="3319780"/>
          </a:xfrm>
        </p:grpSpPr>
        <p:sp>
          <p:nvSpPr>
            <p:cNvPr name="Freeform 6" id="6"/>
            <p:cNvSpPr/>
            <p:nvPr/>
          </p:nvSpPr>
          <p:spPr>
            <a:xfrm flipH="false" flipV="false" rot="0">
              <a:off x="0" y="0"/>
              <a:ext cx="5775960" cy="3319780"/>
            </a:xfrm>
            <a:custGeom>
              <a:avLst/>
              <a:gdLst/>
              <a:ahLst/>
              <a:cxnLst/>
              <a:rect r="r" b="b" t="t" l="l"/>
              <a:pathLst>
                <a:path h="3319780" w="5775960">
                  <a:moveTo>
                    <a:pt x="5775960" y="582930"/>
                  </a:moveTo>
                  <a:cubicBezTo>
                    <a:pt x="5772150" y="835660"/>
                    <a:pt x="5599430" y="1066800"/>
                    <a:pt x="5523230" y="1300480"/>
                  </a:cubicBezTo>
                  <a:cubicBezTo>
                    <a:pt x="5410200" y="1645920"/>
                    <a:pt x="5482590" y="2023110"/>
                    <a:pt x="5292090" y="2345690"/>
                  </a:cubicBezTo>
                  <a:cubicBezTo>
                    <a:pt x="5060950" y="2734310"/>
                    <a:pt x="4563110" y="2887980"/>
                    <a:pt x="4154170" y="2686050"/>
                  </a:cubicBezTo>
                  <a:cubicBezTo>
                    <a:pt x="3973830" y="2597150"/>
                    <a:pt x="3754120" y="2641600"/>
                    <a:pt x="3624580" y="2795270"/>
                  </a:cubicBezTo>
                  <a:cubicBezTo>
                    <a:pt x="3351530" y="3116580"/>
                    <a:pt x="2943860" y="3319780"/>
                    <a:pt x="2487930" y="3319780"/>
                  </a:cubicBezTo>
                  <a:cubicBezTo>
                    <a:pt x="2136140" y="3319780"/>
                    <a:pt x="1812290" y="3197860"/>
                    <a:pt x="1557020" y="2993390"/>
                  </a:cubicBezTo>
                  <a:cubicBezTo>
                    <a:pt x="1446530" y="2905760"/>
                    <a:pt x="1341120" y="2936240"/>
                    <a:pt x="1225550" y="2981960"/>
                  </a:cubicBezTo>
                  <a:cubicBezTo>
                    <a:pt x="1093470" y="3034030"/>
                    <a:pt x="971550" y="3002280"/>
                    <a:pt x="864870" y="2909570"/>
                  </a:cubicBezTo>
                  <a:cubicBezTo>
                    <a:pt x="718820" y="2781300"/>
                    <a:pt x="584200" y="2785110"/>
                    <a:pt x="403860" y="2773680"/>
                  </a:cubicBezTo>
                  <a:cubicBezTo>
                    <a:pt x="0" y="2748280"/>
                    <a:pt x="24130" y="2133600"/>
                    <a:pt x="414020" y="2112010"/>
                  </a:cubicBezTo>
                  <a:cubicBezTo>
                    <a:pt x="508000" y="2106930"/>
                    <a:pt x="571500" y="2157730"/>
                    <a:pt x="660400" y="2174240"/>
                  </a:cubicBezTo>
                  <a:cubicBezTo>
                    <a:pt x="739140" y="2189480"/>
                    <a:pt x="798830" y="2170430"/>
                    <a:pt x="847090" y="2129790"/>
                  </a:cubicBezTo>
                  <a:cubicBezTo>
                    <a:pt x="895350" y="2089150"/>
                    <a:pt x="850900" y="2011680"/>
                    <a:pt x="791210" y="2029460"/>
                  </a:cubicBezTo>
                  <a:cubicBezTo>
                    <a:pt x="755650" y="2040890"/>
                    <a:pt x="718820" y="2045970"/>
                    <a:pt x="679450" y="2045970"/>
                  </a:cubicBezTo>
                  <a:cubicBezTo>
                    <a:pt x="464820" y="2045970"/>
                    <a:pt x="293370" y="1864360"/>
                    <a:pt x="308610" y="1645920"/>
                  </a:cubicBezTo>
                  <a:cubicBezTo>
                    <a:pt x="322580" y="1461770"/>
                    <a:pt x="472440" y="1314450"/>
                    <a:pt x="656590" y="1303020"/>
                  </a:cubicBezTo>
                  <a:cubicBezTo>
                    <a:pt x="782320" y="1295400"/>
                    <a:pt x="895350" y="1350010"/>
                    <a:pt x="967740" y="1438910"/>
                  </a:cubicBezTo>
                  <a:cubicBezTo>
                    <a:pt x="996950" y="1474470"/>
                    <a:pt x="1052830" y="1464310"/>
                    <a:pt x="1066800" y="1419860"/>
                  </a:cubicBezTo>
                  <a:lnTo>
                    <a:pt x="1066800" y="1418590"/>
                  </a:lnTo>
                  <a:cubicBezTo>
                    <a:pt x="1127760" y="1215390"/>
                    <a:pt x="1228090" y="1024890"/>
                    <a:pt x="1362710" y="861060"/>
                  </a:cubicBezTo>
                  <a:cubicBezTo>
                    <a:pt x="1639570" y="525780"/>
                    <a:pt x="2052320" y="331470"/>
                    <a:pt x="2486660" y="331470"/>
                  </a:cubicBezTo>
                  <a:cubicBezTo>
                    <a:pt x="2910840" y="331470"/>
                    <a:pt x="3293110" y="508000"/>
                    <a:pt x="3564890" y="792480"/>
                  </a:cubicBezTo>
                  <a:cubicBezTo>
                    <a:pt x="3634740" y="864870"/>
                    <a:pt x="3840480" y="990600"/>
                    <a:pt x="3938270" y="1007110"/>
                  </a:cubicBezTo>
                  <a:cubicBezTo>
                    <a:pt x="4141470" y="1041400"/>
                    <a:pt x="4364990" y="861060"/>
                    <a:pt x="4451350" y="693420"/>
                  </a:cubicBezTo>
                  <a:cubicBezTo>
                    <a:pt x="4451350" y="693420"/>
                    <a:pt x="4606290" y="392430"/>
                    <a:pt x="4606290" y="392430"/>
                  </a:cubicBezTo>
                  <a:cubicBezTo>
                    <a:pt x="4695190" y="162560"/>
                    <a:pt x="4919980" y="0"/>
                    <a:pt x="5182870" y="3810"/>
                  </a:cubicBezTo>
                  <a:cubicBezTo>
                    <a:pt x="5458460" y="11430"/>
                    <a:pt x="5737860" y="227330"/>
                    <a:pt x="5772150" y="509270"/>
                  </a:cubicBezTo>
                  <a:cubicBezTo>
                    <a:pt x="5774690" y="533400"/>
                    <a:pt x="5775960" y="558800"/>
                    <a:pt x="5775960" y="582930"/>
                  </a:cubicBezTo>
                  <a:close/>
                </a:path>
              </a:pathLst>
            </a:custGeom>
            <a:blipFill>
              <a:blip r:embed="rId3"/>
              <a:stretch>
                <a:fillRect l="-77590" t="-20505" r="-36744" b="-123670"/>
              </a:stretch>
            </a:blipFill>
          </p:spPr>
        </p:sp>
      </p:grpSp>
      <p:sp>
        <p:nvSpPr>
          <p:cNvPr name="Freeform 7" id="7"/>
          <p:cNvSpPr/>
          <p:nvPr/>
        </p:nvSpPr>
        <p:spPr>
          <a:xfrm flipH="false" flipV="false" rot="0">
            <a:off x="8351731" y="5863822"/>
            <a:ext cx="1168763" cy="1461470"/>
          </a:xfrm>
          <a:custGeom>
            <a:avLst/>
            <a:gdLst/>
            <a:ahLst/>
            <a:cxnLst/>
            <a:rect r="r" b="b" t="t" l="l"/>
            <a:pathLst>
              <a:path h="1461470" w="1168763">
                <a:moveTo>
                  <a:pt x="0" y="0"/>
                </a:moveTo>
                <a:lnTo>
                  <a:pt x="1168763" y="0"/>
                </a:lnTo>
                <a:lnTo>
                  <a:pt x="1168763" y="1461469"/>
                </a:lnTo>
                <a:lnTo>
                  <a:pt x="0" y="1461469"/>
                </a:lnTo>
                <a:lnTo>
                  <a:pt x="0" y="0"/>
                </a:lnTo>
                <a:close/>
              </a:path>
            </a:pathLst>
          </a:custGeom>
          <a:blipFill>
            <a:blip r:embed="rId4"/>
            <a:stretch>
              <a:fillRect l="0" t="0" r="0" b="0"/>
            </a:stretch>
          </a:blipFill>
        </p:spPr>
      </p:sp>
      <p:sp>
        <p:nvSpPr>
          <p:cNvPr name="TextBox 8" id="8"/>
          <p:cNvSpPr txBox="true"/>
          <p:nvPr/>
        </p:nvSpPr>
        <p:spPr>
          <a:xfrm rot="0">
            <a:off x="3105427" y="7315766"/>
            <a:ext cx="11661372" cy="2652152"/>
          </a:xfrm>
          <a:prstGeom prst="rect">
            <a:avLst/>
          </a:prstGeom>
        </p:spPr>
        <p:txBody>
          <a:bodyPr anchor="t" rtlCol="false" tIns="0" lIns="0" bIns="0" rIns="0">
            <a:spAutoFit/>
          </a:bodyPr>
          <a:lstStyle/>
          <a:p>
            <a:pPr algn="ctr">
              <a:lnSpc>
                <a:spcPts val="3070"/>
              </a:lnSpc>
            </a:pPr>
            <a:r>
              <a:rPr lang="en-US" sz="2398">
                <a:solidFill>
                  <a:srgbClr val="00357B"/>
                </a:solidFill>
                <a:latin typeface="Montserrat"/>
                <a:ea typeface="Montserrat"/>
                <a:cs typeface="Montserrat"/>
                <a:sym typeface="Montserrat"/>
              </a:rPr>
              <a:t>1.Mario Trianto</a:t>
            </a:r>
          </a:p>
          <a:p>
            <a:pPr algn="ctr">
              <a:lnSpc>
                <a:spcPts val="3070"/>
              </a:lnSpc>
            </a:pPr>
            <a:r>
              <a:rPr lang="en-US" sz="2398">
                <a:solidFill>
                  <a:srgbClr val="00357B"/>
                </a:solidFill>
                <a:latin typeface="Montserrat"/>
                <a:ea typeface="Montserrat"/>
                <a:cs typeface="Montserrat"/>
                <a:sym typeface="Montserrat"/>
              </a:rPr>
              <a:t>2.Rendy Budi Kusuma</a:t>
            </a:r>
          </a:p>
          <a:p>
            <a:pPr algn="ctr">
              <a:lnSpc>
                <a:spcPts val="3070"/>
              </a:lnSpc>
            </a:pPr>
            <a:r>
              <a:rPr lang="en-US" sz="2398">
                <a:solidFill>
                  <a:srgbClr val="00357B"/>
                </a:solidFill>
                <a:latin typeface="Montserrat"/>
                <a:ea typeface="Montserrat"/>
                <a:cs typeface="Montserrat"/>
                <a:sym typeface="Montserrat"/>
              </a:rPr>
              <a:t>3.Muhammad Niko DwiPutranto</a:t>
            </a:r>
          </a:p>
          <a:p>
            <a:pPr algn="ctr">
              <a:lnSpc>
                <a:spcPts val="3070"/>
              </a:lnSpc>
            </a:pPr>
            <a:r>
              <a:rPr lang="en-US" sz="2398">
                <a:solidFill>
                  <a:srgbClr val="00357B"/>
                </a:solidFill>
                <a:latin typeface="Montserrat"/>
                <a:ea typeface="Montserrat"/>
                <a:cs typeface="Montserrat"/>
                <a:sym typeface="Montserrat"/>
              </a:rPr>
              <a:t>4.Hilda Amalia</a:t>
            </a:r>
          </a:p>
          <a:p>
            <a:pPr algn="ctr">
              <a:lnSpc>
                <a:spcPts val="3070"/>
              </a:lnSpc>
            </a:pPr>
            <a:r>
              <a:rPr lang="en-US" sz="2398">
                <a:solidFill>
                  <a:srgbClr val="00357B"/>
                </a:solidFill>
                <a:latin typeface="Montserrat"/>
                <a:ea typeface="Montserrat"/>
                <a:cs typeface="Montserrat"/>
                <a:sym typeface="Montserrat"/>
              </a:rPr>
              <a:t>5.Prambayu Rehyta M.</a:t>
            </a:r>
          </a:p>
          <a:p>
            <a:pPr algn="ctr">
              <a:lnSpc>
                <a:spcPts val="3070"/>
              </a:lnSpc>
            </a:pPr>
            <a:r>
              <a:rPr lang="en-US" sz="2398">
                <a:solidFill>
                  <a:srgbClr val="00357B"/>
                </a:solidFill>
                <a:latin typeface="Montserrat"/>
                <a:ea typeface="Montserrat"/>
                <a:cs typeface="Montserrat"/>
                <a:sym typeface="Montserrat"/>
              </a:rPr>
              <a:t>6.Ni Komang Tri Anjani</a:t>
            </a:r>
          </a:p>
          <a:p>
            <a:pPr algn="ctr">
              <a:lnSpc>
                <a:spcPts val="3070"/>
              </a:lnSpc>
            </a:pPr>
            <a:r>
              <a:rPr lang="en-US" sz="2398">
                <a:solidFill>
                  <a:srgbClr val="00357B"/>
                </a:solidFill>
                <a:latin typeface="Montserrat"/>
                <a:ea typeface="Montserrat"/>
                <a:cs typeface="Montserrat"/>
                <a:sym typeface="Montserrat"/>
              </a:rPr>
              <a:t>7. Abu Bakar Sidiq</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7070585" y="4691301"/>
            <a:ext cx="12808970" cy="7173023"/>
          </a:xfrm>
          <a:custGeom>
            <a:avLst/>
            <a:gdLst/>
            <a:ahLst/>
            <a:cxnLst/>
            <a:rect r="r" b="b" t="t" l="l"/>
            <a:pathLst>
              <a:path h="7173023" w="12808970">
                <a:moveTo>
                  <a:pt x="0" y="0"/>
                </a:moveTo>
                <a:lnTo>
                  <a:pt x="12808970" y="0"/>
                </a:lnTo>
                <a:lnTo>
                  <a:pt x="12808970" y="7173023"/>
                </a:lnTo>
                <a:lnTo>
                  <a:pt x="0" y="7173023"/>
                </a:lnTo>
                <a:lnTo>
                  <a:pt x="0" y="0"/>
                </a:lnTo>
                <a:close/>
              </a:path>
            </a:pathLst>
          </a:custGeom>
          <a:blipFill>
            <a:blip r:embed="rId3">
              <a:alphaModFix amt="6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2823905" y="-2684225"/>
            <a:ext cx="13405298" cy="13405298"/>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7" id="7"/>
          <p:cNvGrpSpPr>
            <a:grpSpLocks noChangeAspect="true"/>
          </p:cNvGrpSpPr>
          <p:nvPr/>
        </p:nvGrpSpPr>
        <p:grpSpPr>
          <a:xfrm rot="0">
            <a:off x="11562000" y="1028700"/>
            <a:ext cx="6002896" cy="5979448"/>
            <a:chOff x="0" y="0"/>
            <a:chExt cx="6502400" cy="6477000"/>
          </a:xfrm>
        </p:grpSpPr>
        <p:sp>
          <p:nvSpPr>
            <p:cNvPr name="Freeform 8" id="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0555" t="-81295" r="-104259" b="-7880"/>
              </a:stretch>
            </a:blipFill>
          </p:spPr>
        </p:sp>
        <p:sp>
          <p:nvSpPr>
            <p:cNvPr name="Freeform 9" id="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grpSp>
      <p:sp>
        <p:nvSpPr>
          <p:cNvPr name="TextBox 10" id="10"/>
          <p:cNvSpPr txBox="true"/>
          <p:nvPr/>
        </p:nvSpPr>
        <p:spPr>
          <a:xfrm rot="0">
            <a:off x="1028700" y="3293687"/>
            <a:ext cx="17259300" cy="1943164"/>
          </a:xfrm>
          <a:prstGeom prst="rect">
            <a:avLst/>
          </a:prstGeom>
        </p:spPr>
        <p:txBody>
          <a:bodyPr anchor="t" rtlCol="false" tIns="0" lIns="0" bIns="0" rIns="0">
            <a:spAutoFit/>
          </a:bodyPr>
          <a:lstStyle/>
          <a:p>
            <a:pPr algn="l">
              <a:lnSpc>
                <a:spcPts val="15917"/>
              </a:lnSpc>
            </a:pPr>
            <a:r>
              <a:rPr lang="en-US" sz="11369">
                <a:solidFill>
                  <a:srgbClr val="FFFFFF"/>
                </a:solidFill>
                <a:latin typeface="Montserrat Bold"/>
                <a:ea typeface="Montserrat Bold"/>
                <a:cs typeface="Montserrat Bold"/>
                <a:sym typeface="Montserrat Bold"/>
              </a:rPr>
              <a:t>Stage 1</a:t>
            </a:r>
          </a:p>
        </p:txBody>
      </p:sp>
      <p:grpSp>
        <p:nvGrpSpPr>
          <p:cNvPr name="Group 11" id="11"/>
          <p:cNvGrpSpPr/>
          <p:nvPr/>
        </p:nvGrpSpPr>
        <p:grpSpPr>
          <a:xfrm rot="0">
            <a:off x="-578058" y="8602604"/>
            <a:ext cx="2311292" cy="231129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path path="circle">
                <a:fillToRect l="0" r="100000" t="0" b="100000"/>
              </a:path>
              <a:tileRect r="0" l="-100000" b="0" t="-100000"/>
            </a:gra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6201799" y="9758250"/>
            <a:ext cx="1057501" cy="1057501"/>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7" id="17"/>
          <p:cNvGrpSpPr>
            <a:grpSpLocks noChangeAspect="true"/>
          </p:cNvGrpSpPr>
          <p:nvPr/>
        </p:nvGrpSpPr>
        <p:grpSpPr>
          <a:xfrm rot="0">
            <a:off x="10581393" y="4391595"/>
            <a:ext cx="5196807" cy="5176507"/>
            <a:chOff x="0" y="0"/>
            <a:chExt cx="6502400" cy="6477000"/>
          </a:xfrm>
        </p:grpSpPr>
        <p:sp>
          <p:nvSpPr>
            <p:cNvPr name="Freeform 18" id="18"/>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24712" t="0" r="-24712" b="0"/>
              </a:stretch>
            </a:blipFill>
          </p:spPr>
        </p:sp>
        <p:sp>
          <p:nvSpPr>
            <p:cNvPr name="Freeform 19" id="19"/>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grpSp>
      <p:grpSp>
        <p:nvGrpSpPr>
          <p:cNvPr name="Group 20" id="20"/>
          <p:cNvGrpSpPr/>
          <p:nvPr/>
        </p:nvGrpSpPr>
        <p:grpSpPr>
          <a:xfrm rot="0">
            <a:off x="8238331" y="-363357"/>
            <a:ext cx="3323669" cy="3323669"/>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22" id="22"/>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23" id="23"/>
          <p:cNvGrpSpPr/>
          <p:nvPr/>
        </p:nvGrpSpPr>
        <p:grpSpPr>
          <a:xfrm rot="0">
            <a:off x="16984443" y="-640918"/>
            <a:ext cx="1952061" cy="1952061"/>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path path="circle">
                <a:fillToRect l="0" r="100000" t="0" b="100000"/>
              </a:path>
              <a:tileRect r="0" l="-100000" b="0" t="-100000"/>
            </a:gradFill>
          </p:spPr>
        </p:sp>
        <p:sp>
          <p:nvSpPr>
            <p:cNvPr name="TextBox 25" id="2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987352" y="5740236"/>
            <a:ext cx="9312294" cy="488342"/>
          </a:xfrm>
          <a:prstGeom prst="rect">
            <a:avLst/>
          </a:prstGeom>
        </p:spPr>
        <p:txBody>
          <a:bodyPr anchor="t" rtlCol="false" tIns="0" lIns="0" bIns="0" rIns="0">
            <a:spAutoFit/>
          </a:bodyPr>
          <a:lstStyle/>
          <a:p>
            <a:pPr algn="l">
              <a:lnSpc>
                <a:spcPts val="4058"/>
              </a:lnSpc>
            </a:pPr>
            <a:r>
              <a:rPr lang="en-US" sz="2898">
                <a:solidFill>
                  <a:srgbClr val="FFFFFF"/>
                </a:solidFill>
                <a:latin typeface="Montserrat Bold"/>
                <a:ea typeface="Montserrat Bold"/>
                <a:cs typeface="Montserrat Bold"/>
                <a:sym typeface="Montserrat Bold"/>
              </a:rPr>
              <a:t>Data Pre Processing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490087" y="2390353"/>
            <a:ext cx="5113379" cy="827528"/>
            <a:chOff x="0" y="0"/>
            <a:chExt cx="1627705" cy="263421"/>
          </a:xfrm>
        </p:grpSpPr>
        <p:sp>
          <p:nvSpPr>
            <p:cNvPr name="Freeform 4" id="4"/>
            <p:cNvSpPr/>
            <p:nvPr/>
          </p:nvSpPr>
          <p:spPr>
            <a:xfrm flipH="false" flipV="false" rot="0">
              <a:off x="0" y="0"/>
              <a:ext cx="1627705" cy="263421"/>
            </a:xfrm>
            <a:custGeom>
              <a:avLst/>
              <a:gdLst/>
              <a:ahLst/>
              <a:cxnLst/>
              <a:rect r="r" b="b" t="t" l="l"/>
              <a:pathLst>
                <a:path h="263421" w="1627705">
                  <a:moveTo>
                    <a:pt x="75703" y="0"/>
                  </a:moveTo>
                  <a:lnTo>
                    <a:pt x="1552003" y="0"/>
                  </a:lnTo>
                  <a:cubicBezTo>
                    <a:pt x="1572080" y="0"/>
                    <a:pt x="1591335" y="7976"/>
                    <a:pt x="1605532" y="22173"/>
                  </a:cubicBezTo>
                  <a:cubicBezTo>
                    <a:pt x="1619729" y="36370"/>
                    <a:pt x="1627705" y="55625"/>
                    <a:pt x="1627705" y="75703"/>
                  </a:cubicBezTo>
                  <a:lnTo>
                    <a:pt x="1627705" y="187718"/>
                  </a:lnTo>
                  <a:cubicBezTo>
                    <a:pt x="1627705" y="207796"/>
                    <a:pt x="1619729" y="227051"/>
                    <a:pt x="1605532" y="241248"/>
                  </a:cubicBezTo>
                  <a:cubicBezTo>
                    <a:pt x="1591335" y="255445"/>
                    <a:pt x="1572080" y="263421"/>
                    <a:pt x="1552003" y="263421"/>
                  </a:cubicBezTo>
                  <a:lnTo>
                    <a:pt x="75703" y="263421"/>
                  </a:lnTo>
                  <a:cubicBezTo>
                    <a:pt x="55625" y="263421"/>
                    <a:pt x="36370" y="255445"/>
                    <a:pt x="22173" y="241248"/>
                  </a:cubicBezTo>
                  <a:cubicBezTo>
                    <a:pt x="7976" y="227051"/>
                    <a:pt x="0" y="207796"/>
                    <a:pt x="0" y="187718"/>
                  </a:cubicBezTo>
                  <a:lnTo>
                    <a:pt x="0" y="75703"/>
                  </a:lnTo>
                  <a:cubicBezTo>
                    <a:pt x="0" y="55625"/>
                    <a:pt x="7976" y="36370"/>
                    <a:pt x="22173" y="22173"/>
                  </a:cubicBezTo>
                  <a:cubicBezTo>
                    <a:pt x="36370" y="7976"/>
                    <a:pt x="55625" y="0"/>
                    <a:pt x="75703" y="0"/>
                  </a:cubicBezTo>
                  <a:close/>
                </a:path>
              </a:pathLst>
            </a:custGeom>
            <a:gradFill rotWithShape="true">
              <a:gsLst>
                <a:gs pos="0">
                  <a:srgbClr val="DDD8FF">
                    <a:alpha val="68500"/>
                  </a:srgbClr>
                </a:gs>
                <a:gs pos="50000">
                  <a:srgbClr val="C9DAC1">
                    <a:alpha val="100000"/>
                  </a:srgbClr>
                </a:gs>
                <a:gs pos="100000">
                  <a:srgbClr val="D0FFC8">
                    <a:alpha val="46500"/>
                  </a:srgbClr>
                </a:gs>
              </a:gsLst>
              <a:path path="circle">
                <a:fillToRect l="0" r="100000" t="0" b="100000"/>
              </a:path>
              <a:tileRect r="0" l="-100000" b="0" t="-100000"/>
            </a:gradFill>
          </p:spPr>
        </p:sp>
        <p:sp>
          <p:nvSpPr>
            <p:cNvPr name="TextBox 5" id="5"/>
            <p:cNvSpPr txBox="true"/>
            <p:nvPr/>
          </p:nvSpPr>
          <p:spPr>
            <a:xfrm>
              <a:off x="0" y="-38100"/>
              <a:ext cx="1627705" cy="301521"/>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2217180"/>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3024148" y="4606634"/>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2217180"/>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7085194" y="4606634"/>
            <a:ext cx="4299832" cy="429983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8" id="18"/>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9" id="19"/>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sp>
        <p:nvSpPr>
          <p:cNvPr name="Freeform 20" id="20"/>
          <p:cNvSpPr/>
          <p:nvPr/>
        </p:nvSpPr>
        <p:spPr>
          <a:xfrm flipH="false" flipV="false" rot="0">
            <a:off x="1275684" y="2297266"/>
            <a:ext cx="5568018" cy="1013703"/>
          </a:xfrm>
          <a:custGeom>
            <a:avLst/>
            <a:gdLst/>
            <a:ahLst/>
            <a:cxnLst/>
            <a:rect r="r" b="b" t="t" l="l"/>
            <a:pathLst>
              <a:path h="1013703" w="5568018">
                <a:moveTo>
                  <a:pt x="0" y="0"/>
                </a:moveTo>
                <a:lnTo>
                  <a:pt x="5568019" y="0"/>
                </a:lnTo>
                <a:lnTo>
                  <a:pt x="5568019" y="1013702"/>
                </a:lnTo>
                <a:lnTo>
                  <a:pt x="0" y="1013702"/>
                </a:lnTo>
                <a:lnTo>
                  <a:pt x="0" y="0"/>
                </a:lnTo>
                <a:close/>
              </a:path>
            </a:pathLst>
          </a:custGeom>
          <a:blipFill>
            <a:blip r:embed="rId5"/>
            <a:stretch>
              <a:fillRect l="0" t="0" r="0" b="0"/>
            </a:stretch>
          </a:blipFill>
        </p:spPr>
      </p:sp>
      <p:sp>
        <p:nvSpPr>
          <p:cNvPr name="Freeform 21" id="21"/>
          <p:cNvSpPr/>
          <p:nvPr/>
        </p:nvSpPr>
        <p:spPr>
          <a:xfrm flipH="false" flipV="false" rot="0">
            <a:off x="1705118" y="3305254"/>
            <a:ext cx="2341658" cy="6769752"/>
          </a:xfrm>
          <a:custGeom>
            <a:avLst/>
            <a:gdLst/>
            <a:ahLst/>
            <a:cxnLst/>
            <a:rect r="r" b="b" t="t" l="l"/>
            <a:pathLst>
              <a:path h="6769752" w="2341658">
                <a:moveTo>
                  <a:pt x="0" y="0"/>
                </a:moveTo>
                <a:lnTo>
                  <a:pt x="2341658" y="0"/>
                </a:lnTo>
                <a:lnTo>
                  <a:pt x="2341658" y="6769752"/>
                </a:lnTo>
                <a:lnTo>
                  <a:pt x="0" y="6769752"/>
                </a:lnTo>
                <a:lnTo>
                  <a:pt x="0" y="0"/>
                </a:lnTo>
                <a:close/>
              </a:path>
            </a:pathLst>
          </a:custGeom>
          <a:blipFill>
            <a:blip r:embed="rId6"/>
            <a:stretch>
              <a:fillRect l="0" t="0" r="0" b="0"/>
            </a:stretch>
          </a:blipFill>
        </p:spPr>
      </p:sp>
      <p:grpSp>
        <p:nvGrpSpPr>
          <p:cNvPr name="Group 22" id="22"/>
          <p:cNvGrpSpPr/>
          <p:nvPr/>
        </p:nvGrpSpPr>
        <p:grpSpPr>
          <a:xfrm rot="0">
            <a:off x="9407759" y="2390353"/>
            <a:ext cx="5113379" cy="1009770"/>
            <a:chOff x="0" y="0"/>
            <a:chExt cx="1627705" cy="321433"/>
          </a:xfrm>
        </p:grpSpPr>
        <p:sp>
          <p:nvSpPr>
            <p:cNvPr name="Freeform 23" id="23"/>
            <p:cNvSpPr/>
            <p:nvPr/>
          </p:nvSpPr>
          <p:spPr>
            <a:xfrm flipH="false" flipV="false" rot="0">
              <a:off x="0" y="0"/>
              <a:ext cx="1627705" cy="321433"/>
            </a:xfrm>
            <a:custGeom>
              <a:avLst/>
              <a:gdLst/>
              <a:ahLst/>
              <a:cxnLst/>
              <a:rect r="r" b="b" t="t" l="l"/>
              <a:pathLst>
                <a:path h="321433" w="1627705">
                  <a:moveTo>
                    <a:pt x="75703" y="0"/>
                  </a:moveTo>
                  <a:lnTo>
                    <a:pt x="1552003" y="0"/>
                  </a:lnTo>
                  <a:cubicBezTo>
                    <a:pt x="1572080" y="0"/>
                    <a:pt x="1591335" y="7976"/>
                    <a:pt x="1605532" y="22173"/>
                  </a:cubicBezTo>
                  <a:cubicBezTo>
                    <a:pt x="1619729" y="36370"/>
                    <a:pt x="1627705" y="55625"/>
                    <a:pt x="1627705" y="75703"/>
                  </a:cubicBezTo>
                  <a:lnTo>
                    <a:pt x="1627705" y="245730"/>
                  </a:lnTo>
                  <a:cubicBezTo>
                    <a:pt x="1627705" y="265808"/>
                    <a:pt x="1619729" y="285063"/>
                    <a:pt x="1605532" y="299260"/>
                  </a:cubicBezTo>
                  <a:cubicBezTo>
                    <a:pt x="1591335" y="313457"/>
                    <a:pt x="1572080" y="321433"/>
                    <a:pt x="1552003" y="321433"/>
                  </a:cubicBezTo>
                  <a:lnTo>
                    <a:pt x="75703" y="321433"/>
                  </a:lnTo>
                  <a:cubicBezTo>
                    <a:pt x="55625" y="321433"/>
                    <a:pt x="36370" y="313457"/>
                    <a:pt x="22173" y="299260"/>
                  </a:cubicBezTo>
                  <a:cubicBezTo>
                    <a:pt x="7976" y="285063"/>
                    <a:pt x="0" y="265808"/>
                    <a:pt x="0" y="245730"/>
                  </a:cubicBezTo>
                  <a:lnTo>
                    <a:pt x="0" y="75703"/>
                  </a:lnTo>
                  <a:cubicBezTo>
                    <a:pt x="0" y="55625"/>
                    <a:pt x="7976" y="36370"/>
                    <a:pt x="22173" y="22173"/>
                  </a:cubicBezTo>
                  <a:cubicBezTo>
                    <a:pt x="36370" y="7976"/>
                    <a:pt x="55625" y="0"/>
                    <a:pt x="75703" y="0"/>
                  </a:cubicBezTo>
                  <a:close/>
                </a:path>
              </a:pathLst>
            </a:custGeom>
            <a:gradFill rotWithShape="true">
              <a:gsLst>
                <a:gs pos="0">
                  <a:srgbClr val="DDD8FF">
                    <a:alpha val="68500"/>
                  </a:srgbClr>
                </a:gs>
                <a:gs pos="50000">
                  <a:srgbClr val="C9DAC1">
                    <a:alpha val="100000"/>
                  </a:srgbClr>
                </a:gs>
                <a:gs pos="100000">
                  <a:srgbClr val="D0FFC8">
                    <a:alpha val="46500"/>
                  </a:srgbClr>
                </a:gs>
              </a:gsLst>
              <a:path path="circle">
                <a:fillToRect l="0" r="100000" t="0" b="100000"/>
              </a:path>
              <a:tileRect r="0" l="-100000" b="0" t="-100000"/>
            </a:gradFill>
          </p:spPr>
        </p:sp>
        <p:sp>
          <p:nvSpPr>
            <p:cNvPr name="TextBox 24" id="24"/>
            <p:cNvSpPr txBox="true"/>
            <p:nvPr/>
          </p:nvSpPr>
          <p:spPr>
            <a:xfrm>
              <a:off x="0" y="-38100"/>
              <a:ext cx="1627705" cy="359533"/>
            </a:xfrm>
            <a:prstGeom prst="rect">
              <a:avLst/>
            </a:prstGeom>
          </p:spPr>
          <p:txBody>
            <a:bodyPr anchor="ctr" rtlCol="false" tIns="50800" lIns="50800" bIns="50800" rIns="50800"/>
            <a:lstStyle/>
            <a:p>
              <a:pPr algn="ctr">
                <a:lnSpc>
                  <a:spcPts val="2659"/>
                </a:lnSpc>
              </a:pPr>
            </a:p>
          </p:txBody>
        </p:sp>
      </p:grpSp>
      <p:sp>
        <p:nvSpPr>
          <p:cNvPr name="Freeform 25" id="25"/>
          <p:cNvSpPr/>
          <p:nvPr/>
        </p:nvSpPr>
        <p:spPr>
          <a:xfrm flipH="false" flipV="false" rot="0">
            <a:off x="9435709" y="2472847"/>
            <a:ext cx="5395931" cy="1138908"/>
          </a:xfrm>
          <a:custGeom>
            <a:avLst/>
            <a:gdLst/>
            <a:ahLst/>
            <a:cxnLst/>
            <a:rect r="r" b="b" t="t" l="l"/>
            <a:pathLst>
              <a:path h="1138908" w="5395931">
                <a:moveTo>
                  <a:pt x="0" y="0"/>
                </a:moveTo>
                <a:lnTo>
                  <a:pt x="5395930" y="0"/>
                </a:lnTo>
                <a:lnTo>
                  <a:pt x="5395930" y="1138908"/>
                </a:lnTo>
                <a:lnTo>
                  <a:pt x="0" y="1138908"/>
                </a:lnTo>
                <a:lnTo>
                  <a:pt x="0" y="0"/>
                </a:lnTo>
                <a:close/>
              </a:path>
            </a:pathLst>
          </a:custGeom>
          <a:blipFill>
            <a:blip r:embed="rId7"/>
            <a:stretch>
              <a:fillRect l="0" t="0" r="0" b="-51462"/>
            </a:stretch>
          </a:blipFill>
        </p:spPr>
      </p:sp>
      <p:sp>
        <p:nvSpPr>
          <p:cNvPr name="Freeform 26" id="26"/>
          <p:cNvSpPr/>
          <p:nvPr/>
        </p:nvSpPr>
        <p:spPr>
          <a:xfrm flipH="false" flipV="false" rot="0">
            <a:off x="9699156" y="3489678"/>
            <a:ext cx="3501551" cy="6585328"/>
          </a:xfrm>
          <a:custGeom>
            <a:avLst/>
            <a:gdLst/>
            <a:ahLst/>
            <a:cxnLst/>
            <a:rect r="r" b="b" t="t" l="l"/>
            <a:pathLst>
              <a:path h="6585328" w="3501551">
                <a:moveTo>
                  <a:pt x="0" y="0"/>
                </a:moveTo>
                <a:lnTo>
                  <a:pt x="3501551" y="0"/>
                </a:lnTo>
                <a:lnTo>
                  <a:pt x="3501551" y="6585328"/>
                </a:lnTo>
                <a:lnTo>
                  <a:pt x="0" y="6585328"/>
                </a:lnTo>
                <a:lnTo>
                  <a:pt x="0" y="0"/>
                </a:lnTo>
                <a:close/>
              </a:path>
            </a:pathLst>
          </a:custGeom>
          <a:blipFill>
            <a:blip r:embed="rId8"/>
            <a:stretch>
              <a:fillRect l="0" t="0" r="0" b="0"/>
            </a:stretch>
          </a:blipFill>
        </p:spPr>
      </p:sp>
      <p:sp>
        <p:nvSpPr>
          <p:cNvPr name="TextBox 27" id="27"/>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8" id="28"/>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a. Handle Missing Value </a:t>
            </a:r>
          </a:p>
        </p:txBody>
      </p:sp>
      <p:sp>
        <p:nvSpPr>
          <p:cNvPr name="TextBox 29" id="29"/>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30" id="30"/>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31" id="31"/>
          <p:cNvSpPr txBox="true"/>
          <p:nvPr/>
        </p:nvSpPr>
        <p:spPr>
          <a:xfrm rot="0">
            <a:off x="9435709"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b. Handle Dupicated Data</a:t>
            </a:r>
          </a:p>
        </p:txBody>
      </p:sp>
      <p:sp>
        <p:nvSpPr>
          <p:cNvPr name="Freeform 32" id="32"/>
          <p:cNvSpPr/>
          <p:nvPr/>
        </p:nvSpPr>
        <p:spPr>
          <a:xfrm flipH="false" flipV="false" rot="0">
            <a:off x="14561335" y="2479374"/>
            <a:ext cx="5395931" cy="738507"/>
          </a:xfrm>
          <a:custGeom>
            <a:avLst/>
            <a:gdLst/>
            <a:ahLst/>
            <a:cxnLst/>
            <a:rect r="r" b="b" t="t" l="l"/>
            <a:pathLst>
              <a:path h="738507" w="5395931">
                <a:moveTo>
                  <a:pt x="0" y="0"/>
                </a:moveTo>
                <a:lnTo>
                  <a:pt x="5395930" y="0"/>
                </a:lnTo>
                <a:lnTo>
                  <a:pt x="5395930" y="738507"/>
                </a:lnTo>
                <a:lnTo>
                  <a:pt x="0" y="738507"/>
                </a:lnTo>
                <a:lnTo>
                  <a:pt x="0" y="0"/>
                </a:lnTo>
                <a:close/>
              </a:path>
            </a:pathLst>
          </a:custGeom>
          <a:blipFill>
            <a:blip r:embed="rId7"/>
            <a:stretch>
              <a:fillRect l="0" t="-133581"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2093072" y="3311770"/>
            <a:ext cx="14101856" cy="5312391"/>
            <a:chOff x="0" y="0"/>
            <a:chExt cx="4488943" cy="1691055"/>
          </a:xfrm>
        </p:grpSpPr>
        <p:sp>
          <p:nvSpPr>
            <p:cNvPr name="Freeform 18" id="18"/>
            <p:cNvSpPr/>
            <p:nvPr/>
          </p:nvSpPr>
          <p:spPr>
            <a:xfrm flipH="false" flipV="false" rot="0">
              <a:off x="0" y="0"/>
              <a:ext cx="4488943" cy="1691055"/>
            </a:xfrm>
            <a:custGeom>
              <a:avLst/>
              <a:gdLst/>
              <a:ahLst/>
              <a:cxnLst/>
              <a:rect r="r" b="b" t="t" l="l"/>
              <a:pathLst>
                <a:path h="1691055" w="4488943">
                  <a:moveTo>
                    <a:pt x="27450" y="0"/>
                  </a:moveTo>
                  <a:lnTo>
                    <a:pt x="4461493" y="0"/>
                  </a:lnTo>
                  <a:cubicBezTo>
                    <a:pt x="4468773" y="0"/>
                    <a:pt x="4475755" y="2892"/>
                    <a:pt x="4480903" y="8040"/>
                  </a:cubicBezTo>
                  <a:cubicBezTo>
                    <a:pt x="4486051" y="13188"/>
                    <a:pt x="4488943" y="20170"/>
                    <a:pt x="4488943" y="27450"/>
                  </a:cubicBezTo>
                  <a:lnTo>
                    <a:pt x="4488943" y="1663605"/>
                  </a:lnTo>
                  <a:cubicBezTo>
                    <a:pt x="4488943" y="1670885"/>
                    <a:pt x="4486051" y="1677868"/>
                    <a:pt x="4480903" y="1683015"/>
                  </a:cubicBezTo>
                  <a:cubicBezTo>
                    <a:pt x="4475755" y="1688163"/>
                    <a:pt x="4468773" y="1691055"/>
                    <a:pt x="4461493" y="1691055"/>
                  </a:cubicBezTo>
                  <a:lnTo>
                    <a:pt x="27450" y="1691055"/>
                  </a:lnTo>
                  <a:cubicBezTo>
                    <a:pt x="20170" y="1691055"/>
                    <a:pt x="13188" y="1688163"/>
                    <a:pt x="8040" y="1683015"/>
                  </a:cubicBezTo>
                  <a:cubicBezTo>
                    <a:pt x="2892" y="1677868"/>
                    <a:pt x="0" y="1670885"/>
                    <a:pt x="0" y="1663605"/>
                  </a:cubicBezTo>
                  <a:lnTo>
                    <a:pt x="0" y="27450"/>
                  </a:lnTo>
                  <a:cubicBezTo>
                    <a:pt x="0" y="20170"/>
                    <a:pt x="2892" y="13188"/>
                    <a:pt x="8040" y="8040"/>
                  </a:cubicBezTo>
                  <a:cubicBezTo>
                    <a:pt x="13188" y="2892"/>
                    <a:pt x="20170" y="0"/>
                    <a:pt x="27450" y="0"/>
                  </a:cubicBezTo>
                  <a:close/>
                </a:path>
              </a:pathLst>
            </a:custGeom>
            <a:gradFill rotWithShape="true">
              <a:gsLst>
                <a:gs pos="0">
                  <a:srgbClr val="DDD8FF">
                    <a:alpha val="68500"/>
                  </a:srgbClr>
                </a:gs>
                <a:gs pos="50000">
                  <a:srgbClr val="C9DAC1">
                    <a:alpha val="100000"/>
                  </a:srgbClr>
                </a:gs>
                <a:gs pos="100000">
                  <a:srgbClr val="D0FFC8">
                    <a:alpha val="46500"/>
                  </a:srgbClr>
                </a:gs>
              </a:gsLst>
              <a:path path="circle">
                <a:fillToRect l="0" r="100000" t="0" b="100000"/>
              </a:path>
              <a:tileRect r="0" l="-100000" b="0" t="-100000"/>
            </a:gradFill>
          </p:spPr>
        </p:sp>
        <p:sp>
          <p:nvSpPr>
            <p:cNvPr name="TextBox 19" id="19"/>
            <p:cNvSpPr txBox="true"/>
            <p:nvPr/>
          </p:nvSpPr>
          <p:spPr>
            <a:xfrm>
              <a:off x="0" y="-38100"/>
              <a:ext cx="4488943" cy="1729155"/>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3011932" y="3803851"/>
            <a:ext cx="12337014" cy="4046624"/>
          </a:xfrm>
          <a:custGeom>
            <a:avLst/>
            <a:gdLst/>
            <a:ahLst/>
            <a:cxnLst/>
            <a:rect r="r" b="b" t="t" l="l"/>
            <a:pathLst>
              <a:path h="4046624" w="12337014">
                <a:moveTo>
                  <a:pt x="0" y="0"/>
                </a:moveTo>
                <a:lnTo>
                  <a:pt x="12337014" y="0"/>
                </a:lnTo>
                <a:lnTo>
                  <a:pt x="12337014" y="4046624"/>
                </a:lnTo>
                <a:lnTo>
                  <a:pt x="0" y="4046624"/>
                </a:lnTo>
                <a:lnTo>
                  <a:pt x="0" y="0"/>
                </a:lnTo>
                <a:close/>
              </a:path>
            </a:pathLst>
          </a:custGeom>
          <a:blipFill>
            <a:blip r:embed="rId5"/>
            <a:stretch>
              <a:fillRect l="0" t="0" r="0" b="0"/>
            </a:stretch>
          </a:blipFill>
        </p:spPr>
      </p:sp>
      <p:sp>
        <p:nvSpPr>
          <p:cNvPr name="TextBox 21" id="21"/>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2" id="22"/>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c. Handle Outlier</a:t>
            </a:r>
          </a:p>
        </p:txBody>
      </p:sp>
      <p:sp>
        <p:nvSpPr>
          <p:cNvPr name="TextBox 23" id="23"/>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4" id="24"/>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25" id="25"/>
          <p:cNvSpPr txBox="true"/>
          <p:nvPr/>
        </p:nvSpPr>
        <p:spPr>
          <a:xfrm rot="0">
            <a:off x="1934993" y="8944567"/>
            <a:ext cx="15150201" cy="806957"/>
          </a:xfrm>
          <a:prstGeom prst="rect">
            <a:avLst/>
          </a:prstGeom>
        </p:spPr>
        <p:txBody>
          <a:bodyPr anchor="t" rtlCol="false" tIns="0" lIns="0" bIns="0" rIns="0">
            <a:spAutoFit/>
          </a:bodyPr>
          <a:lstStyle/>
          <a:p>
            <a:pPr algn="ctr">
              <a:lnSpc>
                <a:spcPts val="3297"/>
              </a:lnSpc>
            </a:pPr>
            <a:r>
              <a:rPr lang="en-US" sz="2355">
                <a:solidFill>
                  <a:srgbClr val="000000"/>
                </a:solidFill>
                <a:latin typeface="Montserrat Italics"/>
                <a:ea typeface="Montserrat Italics"/>
                <a:cs typeface="Montserrat Italics"/>
                <a:sym typeface="Montserrat Italics"/>
              </a:rPr>
              <a:t>Sebagian besar variabel memiliki distribusi yang menunjukkan adanya banyak outlier, terutama pada variabel balance, duration, campaign, pdays, dan previous.</a:t>
            </a:r>
          </a:p>
        </p:txBody>
      </p:sp>
      <p:sp>
        <p:nvSpPr>
          <p:cNvPr name="TextBox 26" id="26"/>
          <p:cNvSpPr txBox="true"/>
          <p:nvPr/>
        </p:nvSpPr>
        <p:spPr>
          <a:xfrm rot="0">
            <a:off x="1275684" y="2151625"/>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Outlier Checking Numerik</a:t>
            </a:r>
          </a:p>
        </p:txBody>
      </p:sp>
      <p:sp>
        <p:nvSpPr>
          <p:cNvPr name="TextBox 27" id="27"/>
          <p:cNvSpPr txBox="true"/>
          <p:nvPr/>
        </p:nvSpPr>
        <p:spPr>
          <a:xfrm rot="0">
            <a:off x="4615580" y="2552266"/>
            <a:ext cx="9129719" cy="613410"/>
          </a:xfrm>
          <a:prstGeom prst="rect">
            <a:avLst/>
          </a:prstGeom>
        </p:spPr>
        <p:txBody>
          <a:bodyPr anchor="t" rtlCol="false" tIns="0" lIns="0" bIns="0" rIns="0">
            <a:spAutoFit/>
          </a:bodyPr>
          <a:lstStyle/>
          <a:p>
            <a:pPr algn="ctr">
              <a:lnSpc>
                <a:spcPts val="5040"/>
              </a:lnSpc>
            </a:pPr>
            <a:r>
              <a:rPr lang="en-US" sz="3600">
                <a:solidFill>
                  <a:srgbClr val="003780"/>
                </a:solidFill>
                <a:latin typeface="Montserrat Bold Italics"/>
                <a:ea typeface="Montserrat Bold Italics"/>
                <a:cs typeface="Montserrat Bold Italics"/>
                <a:sym typeface="Montserrat Bold Italics"/>
              </a:rPr>
              <a:t>Boxplot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2214170" y="3587995"/>
            <a:ext cx="7924262" cy="6127149"/>
            <a:chOff x="0" y="0"/>
            <a:chExt cx="2522473" cy="1950411"/>
          </a:xfrm>
        </p:grpSpPr>
        <p:sp>
          <p:nvSpPr>
            <p:cNvPr name="Freeform 18" id="18"/>
            <p:cNvSpPr/>
            <p:nvPr/>
          </p:nvSpPr>
          <p:spPr>
            <a:xfrm flipH="false" flipV="false" rot="0">
              <a:off x="0" y="0"/>
              <a:ext cx="2522474" cy="1950411"/>
            </a:xfrm>
            <a:custGeom>
              <a:avLst/>
              <a:gdLst/>
              <a:ahLst/>
              <a:cxnLst/>
              <a:rect r="r" b="b" t="t" l="l"/>
              <a:pathLst>
                <a:path h="1950411" w="2522474">
                  <a:moveTo>
                    <a:pt x="48849" y="0"/>
                  </a:moveTo>
                  <a:lnTo>
                    <a:pt x="2473624" y="0"/>
                  </a:lnTo>
                  <a:cubicBezTo>
                    <a:pt x="2486580" y="0"/>
                    <a:pt x="2499005" y="5147"/>
                    <a:pt x="2508166" y="14308"/>
                  </a:cubicBezTo>
                  <a:cubicBezTo>
                    <a:pt x="2517327" y="23469"/>
                    <a:pt x="2522474" y="35894"/>
                    <a:pt x="2522474" y="48849"/>
                  </a:cubicBezTo>
                  <a:lnTo>
                    <a:pt x="2522474" y="1901562"/>
                  </a:lnTo>
                  <a:cubicBezTo>
                    <a:pt x="2522474" y="1928541"/>
                    <a:pt x="2500603" y="1950411"/>
                    <a:pt x="2473624" y="1950411"/>
                  </a:cubicBezTo>
                  <a:lnTo>
                    <a:pt x="48849" y="1950411"/>
                  </a:lnTo>
                  <a:cubicBezTo>
                    <a:pt x="35894" y="1950411"/>
                    <a:pt x="23469" y="1945265"/>
                    <a:pt x="14308" y="1936104"/>
                  </a:cubicBezTo>
                  <a:cubicBezTo>
                    <a:pt x="5147" y="1926943"/>
                    <a:pt x="0" y="1914518"/>
                    <a:pt x="0" y="1901562"/>
                  </a:cubicBezTo>
                  <a:lnTo>
                    <a:pt x="0" y="48849"/>
                  </a:lnTo>
                  <a:cubicBezTo>
                    <a:pt x="0" y="35894"/>
                    <a:pt x="5147" y="23469"/>
                    <a:pt x="14308" y="14308"/>
                  </a:cubicBezTo>
                  <a:cubicBezTo>
                    <a:pt x="23469" y="5147"/>
                    <a:pt x="35894" y="0"/>
                    <a:pt x="48849" y="0"/>
                  </a:cubicBezTo>
                  <a:close/>
                </a:path>
              </a:pathLst>
            </a:custGeom>
            <a:gradFill rotWithShape="true">
              <a:gsLst>
                <a:gs pos="0">
                  <a:srgbClr val="DDD8FF">
                    <a:alpha val="68500"/>
                  </a:srgbClr>
                </a:gs>
                <a:gs pos="50000">
                  <a:srgbClr val="C9DAC1">
                    <a:alpha val="100000"/>
                  </a:srgbClr>
                </a:gs>
                <a:gs pos="100000">
                  <a:srgbClr val="D0FFC8">
                    <a:alpha val="46500"/>
                  </a:srgbClr>
                </a:gs>
              </a:gsLst>
              <a:path path="circle">
                <a:fillToRect l="0" r="100000" t="0" b="100000"/>
              </a:path>
              <a:tileRect r="0" l="-100000" b="0" t="-100000"/>
            </a:gradFill>
          </p:spPr>
        </p:sp>
        <p:sp>
          <p:nvSpPr>
            <p:cNvPr name="TextBox 19" id="19"/>
            <p:cNvSpPr txBox="true"/>
            <p:nvPr/>
          </p:nvSpPr>
          <p:spPr>
            <a:xfrm>
              <a:off x="0" y="-38100"/>
              <a:ext cx="2522473" cy="1988511"/>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662926" y="3692976"/>
            <a:ext cx="7026751" cy="5850701"/>
          </a:xfrm>
          <a:custGeom>
            <a:avLst/>
            <a:gdLst/>
            <a:ahLst/>
            <a:cxnLst/>
            <a:rect r="r" b="b" t="t" l="l"/>
            <a:pathLst>
              <a:path h="5850701" w="7026751">
                <a:moveTo>
                  <a:pt x="0" y="0"/>
                </a:moveTo>
                <a:lnTo>
                  <a:pt x="7026751" y="0"/>
                </a:lnTo>
                <a:lnTo>
                  <a:pt x="7026751" y="5850701"/>
                </a:lnTo>
                <a:lnTo>
                  <a:pt x="0" y="5850701"/>
                </a:lnTo>
                <a:lnTo>
                  <a:pt x="0" y="0"/>
                </a:lnTo>
                <a:close/>
              </a:path>
            </a:pathLst>
          </a:custGeom>
          <a:blipFill>
            <a:blip r:embed="rId5"/>
            <a:stretch>
              <a:fillRect l="0" t="0" r="0" b="0"/>
            </a:stretch>
          </a:blipFill>
        </p:spPr>
      </p:sp>
      <p:sp>
        <p:nvSpPr>
          <p:cNvPr name="TextBox 21" id="21"/>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2" id="22"/>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c. Handle Outlier</a:t>
            </a:r>
          </a:p>
        </p:txBody>
      </p:sp>
      <p:sp>
        <p:nvSpPr>
          <p:cNvPr name="TextBox 23" id="23"/>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4" id="24"/>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25" id="25"/>
          <p:cNvSpPr txBox="true"/>
          <p:nvPr/>
        </p:nvSpPr>
        <p:spPr>
          <a:xfrm rot="0">
            <a:off x="10630015" y="3645351"/>
            <a:ext cx="5952073" cy="2445257"/>
          </a:xfrm>
          <a:prstGeom prst="rect">
            <a:avLst/>
          </a:prstGeom>
        </p:spPr>
        <p:txBody>
          <a:bodyPr anchor="t" rtlCol="false" tIns="0" lIns="0" bIns="0" rIns="0">
            <a:spAutoFit/>
          </a:bodyPr>
          <a:lstStyle/>
          <a:p>
            <a:pPr algn="l">
              <a:lnSpc>
                <a:spcPts val="3297"/>
              </a:lnSpc>
            </a:pPr>
            <a:r>
              <a:rPr lang="en-US" sz="2355">
                <a:solidFill>
                  <a:srgbClr val="000000"/>
                </a:solidFill>
                <a:latin typeface="Montserrat Italics"/>
                <a:ea typeface="Montserrat Italics"/>
                <a:cs typeface="Montserrat Italics"/>
                <a:sym typeface="Montserrat Italics"/>
              </a:rPr>
              <a:t>Sebagian besar variabel memiliki distribusi yang cenderung miring ke kanan dengan banyak nilai yang terkonsentrasi pada nilai yang lebih rendah dan beberapa outlier yang memiliki nilai yang sangat tinggi.</a:t>
            </a:r>
          </a:p>
        </p:txBody>
      </p:sp>
      <p:sp>
        <p:nvSpPr>
          <p:cNvPr name="TextBox 26" id="26"/>
          <p:cNvSpPr txBox="true"/>
          <p:nvPr/>
        </p:nvSpPr>
        <p:spPr>
          <a:xfrm rot="0">
            <a:off x="1275684" y="2151625"/>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Outlier Checking Numerik</a:t>
            </a:r>
          </a:p>
        </p:txBody>
      </p:sp>
      <p:sp>
        <p:nvSpPr>
          <p:cNvPr name="TextBox 27" id="27"/>
          <p:cNvSpPr txBox="true"/>
          <p:nvPr/>
        </p:nvSpPr>
        <p:spPr>
          <a:xfrm rot="0">
            <a:off x="6966783" y="2836473"/>
            <a:ext cx="9129719" cy="613410"/>
          </a:xfrm>
          <a:prstGeom prst="rect">
            <a:avLst/>
          </a:prstGeom>
        </p:spPr>
        <p:txBody>
          <a:bodyPr anchor="t" rtlCol="false" tIns="0" lIns="0" bIns="0" rIns="0">
            <a:spAutoFit/>
          </a:bodyPr>
          <a:lstStyle/>
          <a:p>
            <a:pPr algn="ctr">
              <a:lnSpc>
                <a:spcPts val="5040"/>
              </a:lnSpc>
            </a:pPr>
            <a:r>
              <a:rPr lang="en-US" sz="3600">
                <a:solidFill>
                  <a:srgbClr val="003780"/>
                </a:solidFill>
                <a:latin typeface="Montserrat Bold Italics"/>
                <a:ea typeface="Montserrat Bold Italics"/>
                <a:cs typeface="Montserrat Bold Italics"/>
                <a:sym typeface="Montserrat Bold Italics"/>
              </a:rPr>
              <a:t>Histplot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2214170" y="3176515"/>
            <a:ext cx="7924262" cy="6808399"/>
            <a:chOff x="0" y="0"/>
            <a:chExt cx="2522473" cy="2167269"/>
          </a:xfrm>
        </p:grpSpPr>
        <p:sp>
          <p:nvSpPr>
            <p:cNvPr name="Freeform 18" id="18"/>
            <p:cNvSpPr/>
            <p:nvPr/>
          </p:nvSpPr>
          <p:spPr>
            <a:xfrm flipH="false" flipV="false" rot="0">
              <a:off x="0" y="0"/>
              <a:ext cx="2522474" cy="2167269"/>
            </a:xfrm>
            <a:custGeom>
              <a:avLst/>
              <a:gdLst/>
              <a:ahLst/>
              <a:cxnLst/>
              <a:rect r="r" b="b" t="t" l="l"/>
              <a:pathLst>
                <a:path h="2167269" w="2522474">
                  <a:moveTo>
                    <a:pt x="48849" y="0"/>
                  </a:moveTo>
                  <a:lnTo>
                    <a:pt x="2473624" y="0"/>
                  </a:lnTo>
                  <a:cubicBezTo>
                    <a:pt x="2486580" y="0"/>
                    <a:pt x="2499005" y="5147"/>
                    <a:pt x="2508166" y="14308"/>
                  </a:cubicBezTo>
                  <a:cubicBezTo>
                    <a:pt x="2517327" y="23469"/>
                    <a:pt x="2522474" y="35894"/>
                    <a:pt x="2522474" y="48849"/>
                  </a:cubicBezTo>
                  <a:lnTo>
                    <a:pt x="2522474" y="2118419"/>
                  </a:lnTo>
                  <a:cubicBezTo>
                    <a:pt x="2522474" y="2145398"/>
                    <a:pt x="2500603" y="2167269"/>
                    <a:pt x="2473624" y="2167269"/>
                  </a:cubicBezTo>
                  <a:lnTo>
                    <a:pt x="48849" y="2167269"/>
                  </a:lnTo>
                  <a:cubicBezTo>
                    <a:pt x="35894" y="2167269"/>
                    <a:pt x="23469" y="2162122"/>
                    <a:pt x="14308" y="2152961"/>
                  </a:cubicBezTo>
                  <a:cubicBezTo>
                    <a:pt x="5147" y="2143800"/>
                    <a:pt x="0" y="2131375"/>
                    <a:pt x="0" y="2118419"/>
                  </a:cubicBezTo>
                  <a:lnTo>
                    <a:pt x="0" y="48849"/>
                  </a:lnTo>
                  <a:cubicBezTo>
                    <a:pt x="0" y="35894"/>
                    <a:pt x="5147" y="23469"/>
                    <a:pt x="14308" y="14308"/>
                  </a:cubicBezTo>
                  <a:cubicBezTo>
                    <a:pt x="23469" y="5147"/>
                    <a:pt x="35894" y="0"/>
                    <a:pt x="48849" y="0"/>
                  </a:cubicBezTo>
                  <a:close/>
                </a:path>
              </a:pathLst>
            </a:custGeom>
            <a:gradFill rotWithShape="true">
              <a:gsLst>
                <a:gs pos="0">
                  <a:srgbClr val="DDD8FF">
                    <a:alpha val="68500"/>
                  </a:srgbClr>
                </a:gs>
                <a:gs pos="50000">
                  <a:srgbClr val="C9DAC1">
                    <a:alpha val="100000"/>
                  </a:srgbClr>
                </a:gs>
                <a:gs pos="100000">
                  <a:srgbClr val="D0FFC8">
                    <a:alpha val="46500"/>
                  </a:srgbClr>
                </a:gs>
              </a:gsLst>
              <a:path path="circle">
                <a:fillToRect l="0" r="100000" t="0" b="100000"/>
              </a:path>
              <a:tileRect r="0" l="-100000" b="0" t="-100000"/>
            </a:gradFill>
          </p:spPr>
        </p:sp>
        <p:sp>
          <p:nvSpPr>
            <p:cNvPr name="TextBox 19" id="19"/>
            <p:cNvSpPr txBox="true"/>
            <p:nvPr/>
          </p:nvSpPr>
          <p:spPr>
            <a:xfrm>
              <a:off x="0" y="-38100"/>
              <a:ext cx="2522473" cy="2205369"/>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2609257" y="3786513"/>
            <a:ext cx="7134089" cy="5940074"/>
          </a:xfrm>
          <a:custGeom>
            <a:avLst/>
            <a:gdLst/>
            <a:ahLst/>
            <a:cxnLst/>
            <a:rect r="r" b="b" t="t" l="l"/>
            <a:pathLst>
              <a:path h="5940074" w="7134089">
                <a:moveTo>
                  <a:pt x="0" y="0"/>
                </a:moveTo>
                <a:lnTo>
                  <a:pt x="7134089" y="0"/>
                </a:lnTo>
                <a:lnTo>
                  <a:pt x="7134089" y="5940075"/>
                </a:lnTo>
                <a:lnTo>
                  <a:pt x="0" y="5940075"/>
                </a:lnTo>
                <a:lnTo>
                  <a:pt x="0" y="0"/>
                </a:lnTo>
                <a:close/>
              </a:path>
            </a:pathLst>
          </a:custGeom>
          <a:blipFill>
            <a:blip r:embed="rId5"/>
            <a:stretch>
              <a:fillRect l="0" t="0" r="0" b="0"/>
            </a:stretch>
          </a:blipFill>
        </p:spPr>
      </p:sp>
      <p:sp>
        <p:nvSpPr>
          <p:cNvPr name="TextBox 21" id="21"/>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2" id="22"/>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c. Handle Outlier</a:t>
            </a:r>
          </a:p>
        </p:txBody>
      </p:sp>
      <p:sp>
        <p:nvSpPr>
          <p:cNvPr name="TextBox 23" id="23"/>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4" id="24"/>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25" id="25"/>
          <p:cNvSpPr txBox="true"/>
          <p:nvPr/>
        </p:nvSpPr>
        <p:spPr>
          <a:xfrm rot="0">
            <a:off x="10470748" y="3564981"/>
            <a:ext cx="5806236" cy="2445257"/>
          </a:xfrm>
          <a:prstGeom prst="rect">
            <a:avLst/>
          </a:prstGeom>
        </p:spPr>
        <p:txBody>
          <a:bodyPr anchor="t" rtlCol="false" tIns="0" lIns="0" bIns="0" rIns="0">
            <a:spAutoFit/>
          </a:bodyPr>
          <a:lstStyle/>
          <a:p>
            <a:pPr algn="l">
              <a:lnSpc>
                <a:spcPts val="3297"/>
              </a:lnSpc>
            </a:pPr>
            <a:r>
              <a:rPr lang="en-US" sz="2355">
                <a:solidFill>
                  <a:srgbClr val="000000"/>
                </a:solidFill>
                <a:latin typeface="Montserrat Italics"/>
                <a:ea typeface="Montserrat Italics"/>
                <a:cs typeface="Montserrat Italics"/>
                <a:sym typeface="Montserrat Italics"/>
              </a:rPr>
              <a:t>Menunjukkan distribusi yang miring ke kanan untuk sebagian besar variabel, dengan kepadatan terbesar pada nilai yang lebih rendah dan adanya ekor panjang yang menunjukkan outlier.</a:t>
            </a:r>
          </a:p>
        </p:txBody>
      </p:sp>
      <p:sp>
        <p:nvSpPr>
          <p:cNvPr name="TextBox 26" id="26"/>
          <p:cNvSpPr txBox="true"/>
          <p:nvPr/>
        </p:nvSpPr>
        <p:spPr>
          <a:xfrm rot="0">
            <a:off x="1275684" y="2151625"/>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Outlier Checking Numerik</a:t>
            </a:r>
          </a:p>
        </p:txBody>
      </p:sp>
      <p:sp>
        <p:nvSpPr>
          <p:cNvPr name="TextBox 27" id="27"/>
          <p:cNvSpPr txBox="true"/>
          <p:nvPr/>
        </p:nvSpPr>
        <p:spPr>
          <a:xfrm rot="0">
            <a:off x="6966783" y="2836473"/>
            <a:ext cx="9129719" cy="613410"/>
          </a:xfrm>
          <a:prstGeom prst="rect">
            <a:avLst/>
          </a:prstGeom>
        </p:spPr>
        <p:txBody>
          <a:bodyPr anchor="t" rtlCol="false" tIns="0" lIns="0" bIns="0" rIns="0">
            <a:spAutoFit/>
          </a:bodyPr>
          <a:lstStyle/>
          <a:p>
            <a:pPr algn="ctr">
              <a:lnSpc>
                <a:spcPts val="5040"/>
              </a:lnSpc>
            </a:pPr>
            <a:r>
              <a:rPr lang="en-US" sz="3600">
                <a:solidFill>
                  <a:srgbClr val="003780"/>
                </a:solidFill>
                <a:latin typeface="Montserrat Bold Italics"/>
                <a:ea typeface="Montserrat Bold Italics"/>
                <a:cs typeface="Montserrat Bold Italics"/>
                <a:sym typeface="Montserrat Bold Italics"/>
              </a:rPr>
              <a:t>Violin plot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9859468" y="1689399"/>
            <a:ext cx="6786042" cy="8205000"/>
            <a:chOff x="0" y="0"/>
            <a:chExt cx="2160152" cy="2611839"/>
          </a:xfrm>
        </p:grpSpPr>
        <p:sp>
          <p:nvSpPr>
            <p:cNvPr name="Freeform 18" id="18"/>
            <p:cNvSpPr/>
            <p:nvPr/>
          </p:nvSpPr>
          <p:spPr>
            <a:xfrm flipH="false" flipV="false" rot="0">
              <a:off x="0" y="0"/>
              <a:ext cx="2160152" cy="2611839"/>
            </a:xfrm>
            <a:custGeom>
              <a:avLst/>
              <a:gdLst/>
              <a:ahLst/>
              <a:cxnLst/>
              <a:rect r="r" b="b" t="t" l="l"/>
              <a:pathLst>
                <a:path h="2611839" w="2160152">
                  <a:moveTo>
                    <a:pt x="57043" y="0"/>
                  </a:moveTo>
                  <a:lnTo>
                    <a:pt x="2103109" y="0"/>
                  </a:lnTo>
                  <a:cubicBezTo>
                    <a:pt x="2134613" y="0"/>
                    <a:pt x="2160152" y="25539"/>
                    <a:pt x="2160152" y="57043"/>
                  </a:cubicBezTo>
                  <a:lnTo>
                    <a:pt x="2160152" y="2554796"/>
                  </a:lnTo>
                  <a:cubicBezTo>
                    <a:pt x="2160152" y="2586300"/>
                    <a:pt x="2134613" y="2611839"/>
                    <a:pt x="2103109" y="2611839"/>
                  </a:cubicBezTo>
                  <a:lnTo>
                    <a:pt x="57043" y="2611839"/>
                  </a:lnTo>
                  <a:cubicBezTo>
                    <a:pt x="25539" y="2611839"/>
                    <a:pt x="0" y="2586300"/>
                    <a:pt x="0" y="2554796"/>
                  </a:cubicBezTo>
                  <a:lnTo>
                    <a:pt x="0" y="57043"/>
                  </a:lnTo>
                  <a:cubicBezTo>
                    <a:pt x="0" y="25539"/>
                    <a:pt x="25539" y="0"/>
                    <a:pt x="57043" y="0"/>
                  </a:cubicBezTo>
                  <a:close/>
                </a:path>
              </a:pathLst>
            </a:custGeom>
            <a:gradFill rotWithShape="true">
              <a:gsLst>
                <a:gs pos="0">
                  <a:srgbClr val="DDD8FF">
                    <a:alpha val="68500"/>
                  </a:srgbClr>
                </a:gs>
                <a:gs pos="50000">
                  <a:srgbClr val="C9DAC1">
                    <a:alpha val="100000"/>
                  </a:srgbClr>
                </a:gs>
                <a:gs pos="100000">
                  <a:srgbClr val="D0FFC8">
                    <a:alpha val="46500"/>
                  </a:srgbClr>
                </a:gs>
              </a:gsLst>
              <a:path path="circle">
                <a:fillToRect l="0" r="100000" t="0" b="100000"/>
              </a:path>
              <a:tileRect r="0" l="-100000" b="0" t="-100000"/>
            </a:gradFill>
          </p:spPr>
        </p:sp>
        <p:sp>
          <p:nvSpPr>
            <p:cNvPr name="TextBox 19" id="19"/>
            <p:cNvSpPr txBox="true"/>
            <p:nvPr/>
          </p:nvSpPr>
          <p:spPr>
            <a:xfrm>
              <a:off x="0" y="-38100"/>
              <a:ext cx="2160152" cy="2649939"/>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10247083" y="1851351"/>
            <a:ext cx="6293232" cy="7881096"/>
          </a:xfrm>
          <a:custGeom>
            <a:avLst/>
            <a:gdLst/>
            <a:ahLst/>
            <a:cxnLst/>
            <a:rect r="r" b="b" t="t" l="l"/>
            <a:pathLst>
              <a:path h="7881096" w="6293232">
                <a:moveTo>
                  <a:pt x="0" y="0"/>
                </a:moveTo>
                <a:lnTo>
                  <a:pt x="6293232" y="0"/>
                </a:lnTo>
                <a:lnTo>
                  <a:pt x="6293232" y="7881096"/>
                </a:lnTo>
                <a:lnTo>
                  <a:pt x="0" y="7881096"/>
                </a:lnTo>
                <a:lnTo>
                  <a:pt x="0" y="0"/>
                </a:lnTo>
                <a:close/>
              </a:path>
            </a:pathLst>
          </a:custGeom>
          <a:blipFill>
            <a:blip r:embed="rId5"/>
            <a:stretch>
              <a:fillRect l="0" t="0" r="0" b="0"/>
            </a:stretch>
          </a:blipFill>
        </p:spPr>
      </p:sp>
      <p:sp>
        <p:nvSpPr>
          <p:cNvPr name="TextBox 21" id="21"/>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2" id="22"/>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c. Handle Outlier</a:t>
            </a:r>
          </a:p>
        </p:txBody>
      </p:sp>
      <p:sp>
        <p:nvSpPr>
          <p:cNvPr name="TextBox 23" id="23"/>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4" id="24"/>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25" id="25"/>
          <p:cNvSpPr txBox="true"/>
          <p:nvPr/>
        </p:nvSpPr>
        <p:spPr>
          <a:xfrm rot="0">
            <a:off x="1804787" y="2980684"/>
            <a:ext cx="7339213" cy="6045743"/>
          </a:xfrm>
          <a:prstGeom prst="rect">
            <a:avLst/>
          </a:prstGeom>
        </p:spPr>
        <p:txBody>
          <a:bodyPr anchor="t" rtlCol="false" tIns="0" lIns="0" bIns="0" rIns="0">
            <a:spAutoFit/>
          </a:bodyPr>
          <a:lstStyle/>
          <a:p>
            <a:pPr algn="l">
              <a:lnSpc>
                <a:spcPts val="2714"/>
              </a:lnSpc>
            </a:pPr>
            <a:r>
              <a:rPr lang="en-US" sz="1938">
                <a:solidFill>
                  <a:srgbClr val="000000"/>
                </a:solidFill>
                <a:latin typeface="Montserrat Italics"/>
                <a:ea typeface="Montserrat Italics"/>
                <a:cs typeface="Montserrat Italics"/>
                <a:sym typeface="Montserrat Italics"/>
              </a:rPr>
              <a:t>Default : Jumlah individu dengan kredit yang gagal bayar sangat kecil, yang dapat dianggap sebagai outlier.</a:t>
            </a:r>
          </a:p>
          <a:p>
            <a:pPr algn="l">
              <a:lnSpc>
                <a:spcPts val="2714"/>
              </a:lnSpc>
            </a:pPr>
          </a:p>
          <a:p>
            <a:pPr algn="l">
              <a:lnSpc>
                <a:spcPts val="2714"/>
              </a:lnSpc>
            </a:pPr>
            <a:r>
              <a:rPr lang="en-US" sz="1938">
                <a:solidFill>
                  <a:srgbClr val="000000"/>
                </a:solidFill>
                <a:latin typeface="Montserrat Italics"/>
                <a:ea typeface="Montserrat Italics"/>
                <a:cs typeface="Montserrat Italics"/>
                <a:sym typeface="Montserrat Italics"/>
              </a:rPr>
              <a:t>Loan : </a:t>
            </a:r>
            <a:r>
              <a:rPr lang="en-US" sz="1938">
                <a:solidFill>
                  <a:srgbClr val="000000"/>
                </a:solidFill>
                <a:latin typeface="Montserrat Italics"/>
                <a:ea typeface="Montserrat Italics"/>
                <a:cs typeface="Montserrat Italics"/>
                <a:sym typeface="Montserrat Italics"/>
              </a:rPr>
              <a:t>Sebagian besar individu tidak memiliki pinjaman pribadi. Jumlah individu dengan pinjaman pribadi jauh lebih kecil, yang juga dapat dianggap sebagai outlier.</a:t>
            </a:r>
          </a:p>
          <a:p>
            <a:pPr algn="l">
              <a:lnSpc>
                <a:spcPts val="2714"/>
              </a:lnSpc>
            </a:pPr>
          </a:p>
          <a:p>
            <a:pPr algn="l">
              <a:lnSpc>
                <a:spcPts val="2714"/>
              </a:lnSpc>
            </a:pPr>
            <a:r>
              <a:rPr lang="en-US" sz="1938">
                <a:solidFill>
                  <a:srgbClr val="000000"/>
                </a:solidFill>
                <a:latin typeface="Montserrat Italics"/>
                <a:ea typeface="Montserrat Italics"/>
                <a:cs typeface="Montserrat Italics"/>
                <a:sym typeface="Montserrat Italics"/>
              </a:rPr>
              <a:t>Poutcome : Sebagian besar hasil kampanye pemasaran sebelumnya tidak diketahui. Di antara mereka yang hasilnya diketahui, jumlah kegagalan jauh lebih tinggi daripada keberhasilan atau hasil lainnya, yang dapat menunjukkan adanya outlier dalam kategori "success".</a:t>
            </a:r>
          </a:p>
          <a:p>
            <a:pPr algn="l">
              <a:lnSpc>
                <a:spcPts val="2714"/>
              </a:lnSpc>
            </a:pPr>
          </a:p>
          <a:p>
            <a:pPr algn="l">
              <a:lnSpc>
                <a:spcPts val="2714"/>
              </a:lnSpc>
            </a:pPr>
            <a:r>
              <a:rPr lang="en-US" sz="1938">
                <a:solidFill>
                  <a:srgbClr val="000000"/>
                </a:solidFill>
                <a:latin typeface="Montserrat Italics"/>
                <a:ea typeface="Montserrat Italics"/>
                <a:cs typeface="Montserrat Italics"/>
                <a:sym typeface="Montserrat Italics"/>
              </a:rPr>
              <a:t>Untuk kategori lainnya seperti pendidikan, perumahan, dan metode kontak, distribusi terlihat lebih seimbang dan tidak ada kategori yang jumlahnya sangat kecil dibandingkan dengan yang lainnya, sehingga tidak menunjukkan adanya outlier yang jelas.</a:t>
            </a:r>
          </a:p>
        </p:txBody>
      </p:sp>
      <p:sp>
        <p:nvSpPr>
          <p:cNvPr name="TextBox 26" id="26"/>
          <p:cNvSpPr txBox="true"/>
          <p:nvPr/>
        </p:nvSpPr>
        <p:spPr>
          <a:xfrm rot="0">
            <a:off x="1275684" y="2151625"/>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Outlier Checking Category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3024148" y="2217180"/>
            <a:ext cx="4299832" cy="4299832"/>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3024148" y="4606634"/>
            <a:ext cx="4299832" cy="4299832"/>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17085194" y="2217180"/>
            <a:ext cx="4299832" cy="4299832"/>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03780">
                    <a:alpha val="100000"/>
                  </a:srgbClr>
                </a:gs>
                <a:gs pos="50000">
                  <a:srgbClr val="050147">
                    <a:alpha val="100000"/>
                  </a:srgbClr>
                </a:gs>
                <a:gs pos="100000">
                  <a:srgbClr val="000029">
                    <a:alpha val="100000"/>
                  </a:srgbClr>
                </a:gs>
              </a:gsLst>
              <a:lin ang="0"/>
            </a:gra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17085194" y="4606634"/>
            <a:ext cx="4299832" cy="4299832"/>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90047">
                    <a:alpha val="68500"/>
                  </a:srgbClr>
                </a:gs>
                <a:gs pos="50000">
                  <a:srgbClr val="388016">
                    <a:alpha val="100000"/>
                  </a:srgbClr>
                </a:gs>
                <a:gs pos="100000">
                  <a:srgbClr val="278018">
                    <a:alpha val="46500"/>
                  </a:srgbClr>
                </a:gs>
              </a:gsLst>
              <a:lin ang="5400000"/>
            </a:gradFill>
          </p:spPr>
        </p:sp>
        <p:sp>
          <p:nvSpPr>
            <p:cNvPr name="TextBox 14" id="14"/>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5" id="15"/>
          <p:cNvSpPr/>
          <p:nvPr/>
        </p:nvSpPr>
        <p:spPr>
          <a:xfrm flipH="false" flipV="false" rot="0">
            <a:off x="14770297" y="217298"/>
            <a:ext cx="821209" cy="1026873"/>
          </a:xfrm>
          <a:custGeom>
            <a:avLst/>
            <a:gdLst/>
            <a:ahLst/>
            <a:cxnLst/>
            <a:rect r="r" b="b" t="t" l="l"/>
            <a:pathLst>
              <a:path h="1026873" w="821209">
                <a:moveTo>
                  <a:pt x="0" y="0"/>
                </a:moveTo>
                <a:lnTo>
                  <a:pt x="821209" y="0"/>
                </a:lnTo>
                <a:lnTo>
                  <a:pt x="821209" y="1026874"/>
                </a:lnTo>
                <a:lnTo>
                  <a:pt x="0" y="1026874"/>
                </a:lnTo>
                <a:lnTo>
                  <a:pt x="0" y="0"/>
                </a:lnTo>
                <a:close/>
              </a:path>
            </a:pathLst>
          </a:custGeom>
          <a:blipFill>
            <a:blip r:embed="rId3"/>
            <a:stretch>
              <a:fillRect l="0" t="0" r="0" b="0"/>
            </a:stretch>
          </a:blipFill>
        </p:spPr>
      </p:sp>
      <p:sp>
        <p:nvSpPr>
          <p:cNvPr name="Freeform 16" id="16"/>
          <p:cNvSpPr/>
          <p:nvPr/>
        </p:nvSpPr>
        <p:spPr>
          <a:xfrm flipH="false" flipV="false" rot="0">
            <a:off x="12255610" y="283333"/>
            <a:ext cx="2276178" cy="894804"/>
          </a:xfrm>
          <a:custGeom>
            <a:avLst/>
            <a:gdLst/>
            <a:ahLst/>
            <a:cxnLst/>
            <a:rect r="r" b="b" t="t" l="l"/>
            <a:pathLst>
              <a:path h="894804" w="2276178">
                <a:moveTo>
                  <a:pt x="0" y="0"/>
                </a:moveTo>
                <a:lnTo>
                  <a:pt x="2276178" y="0"/>
                </a:lnTo>
                <a:lnTo>
                  <a:pt x="2276178" y="894804"/>
                </a:lnTo>
                <a:lnTo>
                  <a:pt x="0" y="894804"/>
                </a:lnTo>
                <a:lnTo>
                  <a:pt x="0" y="0"/>
                </a:lnTo>
                <a:close/>
              </a:path>
            </a:pathLst>
          </a:custGeom>
          <a:blipFill>
            <a:blip r:embed="rId4"/>
            <a:stretch>
              <a:fillRect l="0" t="0" r="0" b="0"/>
            </a:stretch>
          </a:blipFill>
        </p:spPr>
      </p:sp>
      <p:grpSp>
        <p:nvGrpSpPr>
          <p:cNvPr name="Group 17" id="17"/>
          <p:cNvGrpSpPr/>
          <p:nvPr/>
        </p:nvGrpSpPr>
        <p:grpSpPr>
          <a:xfrm rot="0">
            <a:off x="2833794" y="2850760"/>
            <a:ext cx="13201662" cy="6064764"/>
            <a:chOff x="0" y="0"/>
            <a:chExt cx="4202390" cy="1930553"/>
          </a:xfrm>
        </p:grpSpPr>
        <p:sp>
          <p:nvSpPr>
            <p:cNvPr name="Freeform 18" id="18"/>
            <p:cNvSpPr/>
            <p:nvPr/>
          </p:nvSpPr>
          <p:spPr>
            <a:xfrm flipH="false" flipV="false" rot="0">
              <a:off x="0" y="0"/>
              <a:ext cx="4202390" cy="1930553"/>
            </a:xfrm>
            <a:custGeom>
              <a:avLst/>
              <a:gdLst/>
              <a:ahLst/>
              <a:cxnLst/>
              <a:rect r="r" b="b" t="t" l="l"/>
              <a:pathLst>
                <a:path h="1930553" w="4202390">
                  <a:moveTo>
                    <a:pt x="29322" y="0"/>
                  </a:moveTo>
                  <a:lnTo>
                    <a:pt x="4173069" y="0"/>
                  </a:lnTo>
                  <a:cubicBezTo>
                    <a:pt x="4189263" y="0"/>
                    <a:pt x="4202390" y="13128"/>
                    <a:pt x="4202390" y="29322"/>
                  </a:cubicBezTo>
                  <a:lnTo>
                    <a:pt x="4202390" y="1901231"/>
                  </a:lnTo>
                  <a:cubicBezTo>
                    <a:pt x="4202390" y="1909008"/>
                    <a:pt x="4199301" y="1916466"/>
                    <a:pt x="4193802" y="1921964"/>
                  </a:cubicBezTo>
                  <a:cubicBezTo>
                    <a:pt x="4188303" y="1927464"/>
                    <a:pt x="4180845" y="1930553"/>
                    <a:pt x="4173069" y="1930553"/>
                  </a:cubicBezTo>
                  <a:lnTo>
                    <a:pt x="29322" y="1930553"/>
                  </a:lnTo>
                  <a:cubicBezTo>
                    <a:pt x="21545" y="1930553"/>
                    <a:pt x="14087" y="1927464"/>
                    <a:pt x="8588" y="1921964"/>
                  </a:cubicBezTo>
                  <a:cubicBezTo>
                    <a:pt x="3089" y="1916466"/>
                    <a:pt x="0" y="1909008"/>
                    <a:pt x="0" y="1901231"/>
                  </a:cubicBezTo>
                  <a:lnTo>
                    <a:pt x="0" y="29322"/>
                  </a:lnTo>
                  <a:cubicBezTo>
                    <a:pt x="0" y="21545"/>
                    <a:pt x="3089" y="14087"/>
                    <a:pt x="8588" y="8588"/>
                  </a:cubicBezTo>
                  <a:cubicBezTo>
                    <a:pt x="14087" y="3089"/>
                    <a:pt x="21545" y="0"/>
                    <a:pt x="29322" y="0"/>
                  </a:cubicBezTo>
                  <a:close/>
                </a:path>
              </a:pathLst>
            </a:custGeom>
            <a:gradFill rotWithShape="true">
              <a:gsLst>
                <a:gs pos="0">
                  <a:srgbClr val="DDD8FF">
                    <a:alpha val="68500"/>
                  </a:srgbClr>
                </a:gs>
                <a:gs pos="50000">
                  <a:srgbClr val="C9DAC1">
                    <a:alpha val="100000"/>
                  </a:srgbClr>
                </a:gs>
                <a:gs pos="100000">
                  <a:srgbClr val="D0FFC8">
                    <a:alpha val="46500"/>
                  </a:srgbClr>
                </a:gs>
              </a:gsLst>
              <a:path path="circle">
                <a:fillToRect l="0" r="100000" t="0" b="100000"/>
              </a:path>
              <a:tileRect r="0" l="-100000" b="0" t="-100000"/>
            </a:gradFill>
          </p:spPr>
        </p:sp>
        <p:sp>
          <p:nvSpPr>
            <p:cNvPr name="TextBox 19" id="19"/>
            <p:cNvSpPr txBox="true"/>
            <p:nvPr/>
          </p:nvSpPr>
          <p:spPr>
            <a:xfrm>
              <a:off x="0" y="-38100"/>
              <a:ext cx="4202390" cy="1968653"/>
            </a:xfrm>
            <a:prstGeom prst="rect">
              <a:avLst/>
            </a:prstGeom>
          </p:spPr>
          <p:txBody>
            <a:bodyPr anchor="ctr" rtlCol="false" tIns="50800" lIns="50800" bIns="50800" rIns="50800"/>
            <a:lstStyle/>
            <a:p>
              <a:pPr algn="ctr">
                <a:lnSpc>
                  <a:spcPts val="2659"/>
                </a:lnSpc>
              </a:pPr>
            </a:p>
          </p:txBody>
        </p:sp>
      </p:grpSp>
      <p:sp>
        <p:nvSpPr>
          <p:cNvPr name="Freeform 20" id="20"/>
          <p:cNvSpPr/>
          <p:nvPr/>
        </p:nvSpPr>
        <p:spPr>
          <a:xfrm flipH="false" flipV="false" rot="0">
            <a:off x="5840544" y="2930426"/>
            <a:ext cx="7188163" cy="5985098"/>
          </a:xfrm>
          <a:custGeom>
            <a:avLst/>
            <a:gdLst/>
            <a:ahLst/>
            <a:cxnLst/>
            <a:rect r="r" b="b" t="t" l="l"/>
            <a:pathLst>
              <a:path h="5985098" w="7188163">
                <a:moveTo>
                  <a:pt x="0" y="0"/>
                </a:moveTo>
                <a:lnTo>
                  <a:pt x="7188163" y="0"/>
                </a:lnTo>
                <a:lnTo>
                  <a:pt x="7188163" y="5985098"/>
                </a:lnTo>
                <a:lnTo>
                  <a:pt x="0" y="5985098"/>
                </a:lnTo>
                <a:lnTo>
                  <a:pt x="0" y="0"/>
                </a:lnTo>
                <a:close/>
              </a:path>
            </a:pathLst>
          </a:custGeom>
          <a:blipFill>
            <a:blip r:embed="rId5"/>
            <a:stretch>
              <a:fillRect l="0" t="0" r="0" b="0"/>
            </a:stretch>
          </a:blipFill>
        </p:spPr>
      </p:sp>
      <p:sp>
        <p:nvSpPr>
          <p:cNvPr name="TextBox 21" id="21"/>
          <p:cNvSpPr txBox="true"/>
          <p:nvPr/>
        </p:nvSpPr>
        <p:spPr>
          <a:xfrm rot="0">
            <a:off x="1275684" y="340838"/>
            <a:ext cx="9801234" cy="1242375"/>
          </a:xfrm>
          <a:prstGeom prst="rect">
            <a:avLst/>
          </a:prstGeom>
        </p:spPr>
        <p:txBody>
          <a:bodyPr anchor="t" rtlCol="false" tIns="0" lIns="0" bIns="0" rIns="0">
            <a:spAutoFit/>
          </a:bodyPr>
          <a:lstStyle/>
          <a:p>
            <a:pPr algn="l">
              <a:lnSpc>
                <a:spcPts val="10272"/>
              </a:lnSpc>
            </a:pPr>
            <a:r>
              <a:rPr lang="en-US" sz="7337">
                <a:solidFill>
                  <a:srgbClr val="001603"/>
                </a:solidFill>
                <a:latin typeface="Montserrat Bold"/>
                <a:ea typeface="Montserrat Bold"/>
                <a:cs typeface="Montserrat Bold"/>
                <a:sym typeface="Montserrat Bold"/>
              </a:rPr>
              <a:t>Data Cleansing</a:t>
            </a:r>
          </a:p>
        </p:txBody>
      </p:sp>
      <p:sp>
        <p:nvSpPr>
          <p:cNvPr name="TextBox 22" id="22"/>
          <p:cNvSpPr txBox="true"/>
          <p:nvPr/>
        </p:nvSpPr>
        <p:spPr>
          <a:xfrm rot="0">
            <a:off x="1275684" y="1516537"/>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Bold"/>
                <a:ea typeface="Montserrat Bold"/>
                <a:cs typeface="Montserrat Bold"/>
                <a:sym typeface="Montserrat Bold"/>
              </a:rPr>
              <a:t>C. Handle Outlier</a:t>
            </a:r>
          </a:p>
        </p:txBody>
      </p:sp>
      <p:sp>
        <p:nvSpPr>
          <p:cNvPr name="TextBox 23" id="23"/>
          <p:cNvSpPr txBox="true"/>
          <p:nvPr/>
        </p:nvSpPr>
        <p:spPr>
          <a:xfrm rot="0">
            <a:off x="15591506" y="485237"/>
            <a:ext cx="3643604" cy="443371"/>
          </a:xfrm>
          <a:prstGeom prst="rect">
            <a:avLst/>
          </a:prstGeom>
        </p:spPr>
        <p:txBody>
          <a:bodyPr anchor="t" rtlCol="false" tIns="0" lIns="0" bIns="0" rIns="0">
            <a:spAutoFit/>
          </a:bodyPr>
          <a:lstStyle/>
          <a:p>
            <a:pPr algn="l">
              <a:lnSpc>
                <a:spcPts val="3644"/>
              </a:lnSpc>
            </a:pPr>
            <a:r>
              <a:rPr lang="en-US" sz="2603">
                <a:solidFill>
                  <a:srgbClr val="070225"/>
                </a:solidFill>
                <a:latin typeface="Montserrat Bold"/>
                <a:ea typeface="Montserrat Bold"/>
                <a:cs typeface="Montserrat Bold"/>
                <a:sym typeface="Montserrat Bold"/>
              </a:rPr>
              <a:t>Maestro Team</a:t>
            </a:r>
          </a:p>
        </p:txBody>
      </p:sp>
      <p:sp>
        <p:nvSpPr>
          <p:cNvPr name="TextBox 24" id="24"/>
          <p:cNvSpPr txBox="true"/>
          <p:nvPr/>
        </p:nvSpPr>
        <p:spPr>
          <a:xfrm rot="0">
            <a:off x="591582" y="645010"/>
            <a:ext cx="684102" cy="746058"/>
          </a:xfrm>
          <a:prstGeom prst="rect">
            <a:avLst/>
          </a:prstGeom>
        </p:spPr>
        <p:txBody>
          <a:bodyPr anchor="t" rtlCol="false" tIns="0" lIns="0" bIns="0" rIns="0">
            <a:spAutoFit/>
          </a:bodyPr>
          <a:lstStyle/>
          <a:p>
            <a:pPr algn="l">
              <a:lnSpc>
                <a:spcPts val="6128"/>
              </a:lnSpc>
            </a:pPr>
            <a:r>
              <a:rPr lang="en-US" sz="4377">
                <a:solidFill>
                  <a:srgbClr val="FFFFFF"/>
                </a:solidFill>
                <a:latin typeface="Montserrat Bold"/>
                <a:ea typeface="Montserrat Bold"/>
                <a:cs typeface="Montserrat Bold"/>
                <a:sym typeface="Montserrat Bold"/>
              </a:rPr>
              <a:t>1</a:t>
            </a:r>
          </a:p>
        </p:txBody>
      </p:sp>
      <p:sp>
        <p:nvSpPr>
          <p:cNvPr name="TextBox 25" id="25"/>
          <p:cNvSpPr txBox="true"/>
          <p:nvPr/>
        </p:nvSpPr>
        <p:spPr>
          <a:xfrm rot="0">
            <a:off x="1275684" y="2151625"/>
            <a:ext cx="9129719" cy="613410"/>
          </a:xfrm>
          <a:prstGeom prst="rect">
            <a:avLst/>
          </a:prstGeom>
        </p:spPr>
        <p:txBody>
          <a:bodyPr anchor="t" rtlCol="false" tIns="0" lIns="0" bIns="0" rIns="0">
            <a:spAutoFit/>
          </a:bodyPr>
          <a:lstStyle/>
          <a:p>
            <a:pPr algn="l">
              <a:lnSpc>
                <a:spcPts val="5040"/>
              </a:lnSpc>
            </a:pPr>
            <a:r>
              <a:rPr lang="en-US" sz="3600">
                <a:solidFill>
                  <a:srgbClr val="003780"/>
                </a:solidFill>
                <a:latin typeface="Montserrat"/>
                <a:ea typeface="Montserrat"/>
                <a:cs typeface="Montserrat"/>
                <a:sym typeface="Montserrat"/>
              </a:rPr>
              <a:t>Outlier Checking Timestamp</a:t>
            </a:r>
          </a:p>
        </p:txBody>
      </p:sp>
      <p:sp>
        <p:nvSpPr>
          <p:cNvPr name="TextBox 26" id="26"/>
          <p:cNvSpPr txBox="true"/>
          <p:nvPr/>
        </p:nvSpPr>
        <p:spPr>
          <a:xfrm rot="0">
            <a:off x="2694241" y="9039349"/>
            <a:ext cx="12076056" cy="1089257"/>
          </a:xfrm>
          <a:prstGeom prst="rect">
            <a:avLst/>
          </a:prstGeom>
        </p:spPr>
        <p:txBody>
          <a:bodyPr anchor="t" rtlCol="false" tIns="0" lIns="0" bIns="0" rIns="0">
            <a:spAutoFit/>
          </a:bodyPr>
          <a:lstStyle/>
          <a:p>
            <a:pPr algn="ctr">
              <a:lnSpc>
                <a:spcPts val="2949"/>
              </a:lnSpc>
            </a:pPr>
            <a:r>
              <a:rPr lang="en-US" sz="2106">
                <a:solidFill>
                  <a:srgbClr val="000000"/>
                </a:solidFill>
                <a:latin typeface="Montserrat Italics"/>
                <a:ea typeface="Montserrat Italics"/>
                <a:cs typeface="Montserrat Italics"/>
                <a:sym typeface="Montserrat Italics"/>
              </a:rPr>
              <a:t>Secara umum, berdasarkan histogram ini, bulan Mei adalah outlier yang jelas karena jumlahnya yang jauh lebih tinggi dibandingkan dengan bulan lainnya. Sedangkan untuk distribusi hari, tidak ada outlier yang jelas terlihat.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DAGMyGdkahg</dc:identifier>
  <dcterms:modified xsi:type="dcterms:W3CDTF">2011-08-01T06:04:30Z</dcterms:modified>
  <cp:revision>1</cp:revision>
  <dc:title>Maestro Team</dc:title>
</cp:coreProperties>
</file>